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embeddedFontLst>
    <p:embeddedFont>
      <p:font typeface="Lato" panose="020B0604020202020204" charset="0"/>
      <p:regular r:id="rId31"/>
      <p:bold r:id="rId32"/>
      <p:italic r:id="rId33"/>
      <p:boldItalic r:id="rId34"/>
    </p:embeddedFont>
    <p:embeddedFont>
      <p:font typeface="Montserrat" panose="020B0604020202020204" charset="0"/>
      <p:regular r:id="rId35"/>
      <p:bold r:id="rId36"/>
      <p:italic r:id="rId37"/>
      <p:boldItalic r:id="rId38"/>
    </p:embeddedFont>
    <p:embeddedFont>
      <p:font typeface="Trebuchet MS" panose="020B0603020202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4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9194b93182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g9194b93182_0_5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194b93182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g9194b93182_0_6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194b93182_0_6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194b93182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9194b93182_0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9194b93182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194b93182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g9194b93182_0_6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10000500" y="673"/>
            <a:ext cx="2191500" cy="2191500"/>
          </a:xfrm>
          <a:prstGeom prst="diagStripe">
            <a:avLst>
              <a:gd name="adj" fmla="val 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654"/>
            <a:ext cx="6871435" cy="6845694"/>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4716200" y="2104533"/>
            <a:ext cx="6690000" cy="2105100"/>
          </a:xfrm>
          <a:prstGeom prst="rect">
            <a:avLst/>
          </a:prstGeom>
        </p:spPr>
        <p:txBody>
          <a:bodyPr spcFirstLastPara="1" wrap="square" lIns="121900" tIns="121900" rIns="121900" bIns="121900" anchor="t" anchorCtr="0">
            <a:noAutofit/>
          </a:bodyPr>
          <a:lstStyle>
            <a:lvl1pPr lvl="0">
              <a:spcBef>
                <a:spcPts val="0"/>
              </a:spcBef>
              <a:spcAft>
                <a:spcPts val="0"/>
              </a:spcAft>
              <a:buSzPts val="5300"/>
              <a:buNone/>
              <a:defRPr sz="53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a:endParaRPr/>
          </a:p>
        </p:txBody>
      </p:sp>
      <p:sp>
        <p:nvSpPr>
          <p:cNvPr id="17" name="Google Shape;17;p2"/>
          <p:cNvSpPr txBox="1">
            <a:spLocks noGrp="1"/>
          </p:cNvSpPr>
          <p:nvPr>
            <p:ph type="subTitle" idx="1"/>
          </p:nvPr>
        </p:nvSpPr>
        <p:spPr>
          <a:xfrm>
            <a:off x="6778600" y="5233233"/>
            <a:ext cx="4627500" cy="6747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18" name="Google Shape;18;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5875053" y="0"/>
            <a:ext cx="6316642" cy="6857248"/>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1098467" y="1712900"/>
            <a:ext cx="6368100" cy="1734300"/>
          </a:xfrm>
          <a:prstGeom prst="rect">
            <a:avLst/>
          </a:prstGeom>
        </p:spPr>
        <p:txBody>
          <a:bodyPr spcFirstLastPara="1" wrap="square" lIns="121900" tIns="121900" rIns="121900" bIns="121900" anchor="t" anchorCtr="0">
            <a:noAutofit/>
          </a:bodyPr>
          <a:lstStyle>
            <a:lvl1pPr lvl="0">
              <a:spcBef>
                <a:spcPts val="0"/>
              </a:spcBef>
              <a:spcAft>
                <a:spcPts val="0"/>
              </a:spcAft>
              <a:buSzPts val="10700"/>
              <a:buNone/>
              <a:defRPr sz="10700"/>
            </a:lvl1pPr>
            <a:lvl2pPr lvl="1">
              <a:spcBef>
                <a:spcPts val="0"/>
              </a:spcBef>
              <a:spcAft>
                <a:spcPts val="0"/>
              </a:spcAft>
              <a:buSzPts val="10700"/>
              <a:buNone/>
              <a:defRPr sz="10700"/>
            </a:lvl2pPr>
            <a:lvl3pPr lvl="2">
              <a:spcBef>
                <a:spcPts val="0"/>
              </a:spcBef>
              <a:spcAft>
                <a:spcPts val="0"/>
              </a:spcAft>
              <a:buSzPts val="10700"/>
              <a:buNone/>
              <a:defRPr sz="10700"/>
            </a:lvl3pPr>
            <a:lvl4pPr lvl="3">
              <a:spcBef>
                <a:spcPts val="0"/>
              </a:spcBef>
              <a:spcAft>
                <a:spcPts val="0"/>
              </a:spcAft>
              <a:buSzPts val="10700"/>
              <a:buNone/>
              <a:defRPr sz="10700"/>
            </a:lvl4pPr>
            <a:lvl5pPr lvl="4">
              <a:spcBef>
                <a:spcPts val="0"/>
              </a:spcBef>
              <a:spcAft>
                <a:spcPts val="0"/>
              </a:spcAft>
              <a:buSzPts val="10700"/>
              <a:buNone/>
              <a:defRPr sz="10700"/>
            </a:lvl5pPr>
            <a:lvl6pPr lvl="5">
              <a:spcBef>
                <a:spcPts val="0"/>
              </a:spcBef>
              <a:spcAft>
                <a:spcPts val="0"/>
              </a:spcAft>
              <a:buSzPts val="10700"/>
              <a:buNone/>
              <a:defRPr sz="10700"/>
            </a:lvl6pPr>
            <a:lvl7pPr lvl="6">
              <a:spcBef>
                <a:spcPts val="0"/>
              </a:spcBef>
              <a:spcAft>
                <a:spcPts val="0"/>
              </a:spcAft>
              <a:buSzPts val="10700"/>
              <a:buNone/>
              <a:defRPr sz="10700"/>
            </a:lvl7pPr>
            <a:lvl8pPr lvl="7">
              <a:spcBef>
                <a:spcPts val="0"/>
              </a:spcBef>
              <a:spcAft>
                <a:spcPts val="0"/>
              </a:spcAft>
              <a:buSzPts val="10700"/>
              <a:buNone/>
              <a:defRPr sz="10700"/>
            </a:lvl8pPr>
            <a:lvl9pPr lvl="8">
              <a:spcBef>
                <a:spcPts val="0"/>
              </a:spcBef>
              <a:spcAft>
                <a:spcPts val="0"/>
              </a:spcAft>
              <a:buSzPts val="10700"/>
              <a:buNone/>
              <a:defRPr sz="10700"/>
            </a:lvl9pPr>
          </a:lstStyle>
          <a:p>
            <a:r>
              <a:t>xx%</a:t>
            </a:r>
          </a:p>
        </p:txBody>
      </p:sp>
      <p:sp>
        <p:nvSpPr>
          <p:cNvPr id="126" name="Google Shape;126;p11"/>
          <p:cNvSpPr txBox="1">
            <a:spLocks noGrp="1"/>
          </p:cNvSpPr>
          <p:nvPr>
            <p:ph type="body" idx="1"/>
          </p:nvPr>
        </p:nvSpPr>
        <p:spPr>
          <a:xfrm>
            <a:off x="1098467" y="3524166"/>
            <a:ext cx="6368100" cy="16251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127" name="Google Shape;127;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olo e contenuto" type="obj">
  <p:cSld name="OBJECT">
    <p:spTree>
      <p:nvGrpSpPr>
        <p:cNvPr id="1" name="Shape 130"/>
        <p:cNvGrpSpPr/>
        <p:nvPr/>
      </p:nvGrpSpPr>
      <p:grpSpPr>
        <a:xfrm>
          <a:off x="0" y="0"/>
          <a:ext cx="0" cy="0"/>
          <a:chOff x="0" y="0"/>
          <a:chExt cx="0" cy="0"/>
        </a:xfrm>
      </p:grpSpPr>
      <p:sp>
        <p:nvSpPr>
          <p:cNvPr id="131" name="Google Shape;131;p13"/>
          <p:cNvSpPr txBox="1">
            <a:spLocks noGrp="1"/>
          </p:cNvSpPr>
          <p:nvPr>
            <p:ph type="title"/>
          </p:nvPr>
        </p:nvSpPr>
        <p:spPr>
          <a:xfrm>
            <a:off x="677334" y="609600"/>
            <a:ext cx="8596800" cy="13209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accent1"/>
              </a:buClr>
              <a:buSzPts val="3600"/>
              <a:buFont typeface="Trebuchet MS"/>
              <a:buNone/>
              <a:defRPr sz="3600"/>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132" name="Google Shape;132;p13"/>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Autofit/>
          </a:bodyPr>
          <a:lstStyle>
            <a:lvl1pPr marL="457200" lvl="0" indent="-320040" algn="l" rtl="0">
              <a:spcBef>
                <a:spcPts val="1000"/>
              </a:spcBef>
              <a:spcAft>
                <a:spcPts val="0"/>
              </a:spcAft>
              <a:buSzPts val="1440"/>
              <a:buChar char="●"/>
              <a:defRPr/>
            </a:lvl1pPr>
            <a:lvl2pPr marL="914400" lvl="1" indent="-320040" algn="l" rtl="0">
              <a:spcBef>
                <a:spcPts val="1000"/>
              </a:spcBef>
              <a:spcAft>
                <a:spcPts val="0"/>
              </a:spcAft>
              <a:buSzPts val="1440"/>
              <a:buChar char="○"/>
              <a:defRPr/>
            </a:lvl2pPr>
            <a:lvl3pPr marL="1371600" lvl="2" indent="-320039" algn="l" rtl="0">
              <a:spcBef>
                <a:spcPts val="1000"/>
              </a:spcBef>
              <a:spcAft>
                <a:spcPts val="0"/>
              </a:spcAft>
              <a:buSzPts val="1440"/>
              <a:buChar char="■"/>
              <a:defRPr/>
            </a:lvl3pPr>
            <a:lvl4pPr marL="1828800" lvl="3" indent="-320039" algn="l" rtl="0">
              <a:spcBef>
                <a:spcPts val="1000"/>
              </a:spcBef>
              <a:spcAft>
                <a:spcPts val="0"/>
              </a:spcAft>
              <a:buSzPts val="1440"/>
              <a:buChar char="●"/>
              <a:defRPr/>
            </a:lvl4pPr>
            <a:lvl5pPr marL="2286000" lvl="4" indent="-320039" algn="l" rtl="0">
              <a:spcBef>
                <a:spcPts val="1000"/>
              </a:spcBef>
              <a:spcAft>
                <a:spcPts val="0"/>
              </a:spcAft>
              <a:buSzPts val="1440"/>
              <a:buChar char="○"/>
              <a:defRPr/>
            </a:lvl5pPr>
            <a:lvl6pPr marL="2743200" lvl="5" indent="-320039" algn="l" rtl="0">
              <a:spcBef>
                <a:spcPts val="1000"/>
              </a:spcBef>
              <a:spcAft>
                <a:spcPts val="0"/>
              </a:spcAft>
              <a:buSzPts val="1440"/>
              <a:buChar char="■"/>
              <a:defRPr/>
            </a:lvl6pPr>
            <a:lvl7pPr marL="3200400" lvl="6" indent="-320039" algn="l" rtl="0">
              <a:spcBef>
                <a:spcPts val="1000"/>
              </a:spcBef>
              <a:spcAft>
                <a:spcPts val="0"/>
              </a:spcAft>
              <a:buSzPts val="1440"/>
              <a:buChar char="●"/>
              <a:defRPr/>
            </a:lvl7pPr>
            <a:lvl8pPr marL="3657600" lvl="7" indent="-320040" algn="l" rtl="0">
              <a:spcBef>
                <a:spcPts val="1000"/>
              </a:spcBef>
              <a:spcAft>
                <a:spcPts val="0"/>
              </a:spcAft>
              <a:buSzPts val="1440"/>
              <a:buChar char="○"/>
              <a:defRPr/>
            </a:lvl8pPr>
            <a:lvl9pPr marL="4114800" lvl="8" indent="-320040" algn="l" rtl="0">
              <a:spcBef>
                <a:spcPts val="1000"/>
              </a:spcBef>
              <a:spcAft>
                <a:spcPts val="0"/>
              </a:spcAft>
              <a:buSzPts val="1440"/>
              <a:buChar char="■"/>
              <a:defRPr/>
            </a:lvl9pPr>
          </a:lstStyle>
          <a:p>
            <a:endParaRPr/>
          </a:p>
        </p:txBody>
      </p:sp>
      <p:sp>
        <p:nvSpPr>
          <p:cNvPr id="133" name="Google Shape;133;p13"/>
          <p:cNvSpPr txBox="1">
            <a:spLocks noGrp="1"/>
          </p:cNvSpPr>
          <p:nvPr>
            <p:ph type="dt" idx="10"/>
          </p:nvPr>
        </p:nvSpPr>
        <p:spPr>
          <a:xfrm>
            <a:off x="7205133" y="6041362"/>
            <a:ext cx="912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4" name="Google Shape;134;p13"/>
          <p:cNvSpPr txBox="1">
            <a:spLocks noGrp="1"/>
          </p:cNvSpPr>
          <p:nvPr>
            <p:ph type="ftr" idx="11"/>
          </p:nvPr>
        </p:nvSpPr>
        <p:spPr>
          <a:xfrm>
            <a:off x="677334" y="6041362"/>
            <a:ext cx="6297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p13"/>
          <p:cNvSpPr txBox="1">
            <a:spLocks noGrp="1"/>
          </p:cNvSpPr>
          <p:nvPr>
            <p:ph type="sldNum" idx="12"/>
          </p:nvPr>
        </p:nvSpPr>
        <p:spPr>
          <a:xfrm>
            <a:off x="8590663" y="6041362"/>
            <a:ext cx="683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5875053" y="0"/>
            <a:ext cx="6316642" cy="6857248"/>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1098467" y="2737333"/>
            <a:ext cx="6116100" cy="1531500"/>
          </a:xfrm>
          <a:prstGeom prst="rect">
            <a:avLst/>
          </a:prstGeom>
        </p:spPr>
        <p:txBody>
          <a:bodyPr spcFirstLastPara="1" wrap="square" lIns="121900" tIns="121900" rIns="121900" bIns="121900" anchor="ctr"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40" name="Google Shape;40;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507989"/>
            <a:ext cx="1383765" cy="1355016"/>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46" name="Google Shape;46;p4"/>
          <p:cNvSpPr txBox="1">
            <a:spLocks noGrp="1"/>
          </p:cNvSpPr>
          <p:nvPr>
            <p:ph type="body" idx="1"/>
          </p:nvPr>
        </p:nvSpPr>
        <p:spPr>
          <a:xfrm>
            <a:off x="1730000" y="2090067"/>
            <a:ext cx="9385200" cy="3881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7" name="Google Shape;47;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507989"/>
            <a:ext cx="1383765" cy="1355016"/>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53" name="Google Shape;53;p5"/>
          <p:cNvSpPr txBox="1">
            <a:spLocks noGrp="1"/>
          </p:cNvSpPr>
          <p:nvPr>
            <p:ph type="body" idx="1"/>
          </p:nvPr>
        </p:nvSpPr>
        <p:spPr>
          <a:xfrm>
            <a:off x="1730000" y="2090067"/>
            <a:ext cx="4537500" cy="3881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54" name="Google Shape;54;p5"/>
          <p:cNvSpPr txBox="1">
            <a:spLocks noGrp="1"/>
          </p:cNvSpPr>
          <p:nvPr>
            <p:ph type="body" idx="2"/>
          </p:nvPr>
        </p:nvSpPr>
        <p:spPr>
          <a:xfrm>
            <a:off x="6577628" y="2090067"/>
            <a:ext cx="4537500" cy="3881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55" name="Google Shape;55;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507989"/>
            <a:ext cx="1383765" cy="1355016"/>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61" name="Google Shape;61;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507989"/>
            <a:ext cx="1383765" cy="1355016"/>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730000" y="525000"/>
            <a:ext cx="5065200" cy="19908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67" name="Google Shape;67;p7"/>
          <p:cNvSpPr txBox="1">
            <a:spLocks noGrp="1"/>
          </p:cNvSpPr>
          <p:nvPr>
            <p:ph type="body" idx="1"/>
          </p:nvPr>
        </p:nvSpPr>
        <p:spPr>
          <a:xfrm>
            <a:off x="1730000" y="2630067"/>
            <a:ext cx="5065200" cy="32211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68" name="Google Shape;68;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5875053" y="0"/>
            <a:ext cx="6316642" cy="6857829"/>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1098467" y="1155700"/>
            <a:ext cx="6116100" cy="4694700"/>
          </a:xfrm>
          <a:prstGeom prst="rect">
            <a:avLst/>
          </a:prstGeom>
        </p:spPr>
        <p:txBody>
          <a:bodyPr spcFirstLastPara="1" wrap="square" lIns="121900" tIns="121900" rIns="121900" bIns="121900" anchor="ctr"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90" name="Google Shape;90;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507989"/>
            <a:ext cx="1383765" cy="1355016"/>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730000" y="2211100"/>
            <a:ext cx="4048500" cy="23355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96" name="Google Shape;96;p9"/>
          <p:cNvSpPr txBox="1">
            <a:spLocks noGrp="1"/>
          </p:cNvSpPr>
          <p:nvPr>
            <p:ph type="subTitle" idx="1"/>
          </p:nvPr>
        </p:nvSpPr>
        <p:spPr>
          <a:xfrm>
            <a:off x="1730000" y="4717333"/>
            <a:ext cx="4048500" cy="6747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97" name="Google Shape;97;p9"/>
          <p:cNvSpPr txBox="1">
            <a:spLocks noGrp="1"/>
          </p:cNvSpPr>
          <p:nvPr>
            <p:ph type="body" idx="2"/>
          </p:nvPr>
        </p:nvSpPr>
        <p:spPr>
          <a:xfrm>
            <a:off x="6197600" y="2262133"/>
            <a:ext cx="4902300" cy="31299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98" name="Google Shape;98;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5504636"/>
            <a:ext cx="931877" cy="912853"/>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1083633" y="5740500"/>
            <a:ext cx="9248100" cy="6984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1700"/>
              <a:buNone/>
              <a:defRPr/>
            </a:lvl1pPr>
          </a:lstStyle>
          <a:p>
            <a:endParaRPr/>
          </a:p>
        </p:txBody>
      </p:sp>
      <p:sp>
        <p:nvSpPr>
          <p:cNvPr id="104" name="Google Shape;104;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rgbClr val="98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1pPr>
            <a:lvl2pPr lvl="1">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2pPr>
            <a:lvl3pPr lvl="2">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3pPr>
            <a:lvl4pPr lvl="3">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4pPr>
            <a:lvl5pPr lvl="4">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5pPr>
            <a:lvl6pPr lvl="5">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6pPr>
            <a:lvl7pPr lvl="6">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7pPr>
            <a:lvl8pPr lvl="7">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8pPr>
            <a:lvl9pPr lvl="8">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36550">
              <a:lnSpc>
                <a:spcPct val="115000"/>
              </a:lnSpc>
              <a:spcBef>
                <a:spcPts val="0"/>
              </a:spcBef>
              <a:spcAft>
                <a:spcPts val="0"/>
              </a:spcAft>
              <a:buClr>
                <a:schemeClr val="lt1"/>
              </a:buClr>
              <a:buSzPts val="1700"/>
              <a:buFont typeface="Lato"/>
              <a:buChar char="●"/>
              <a:defRPr sz="1700">
                <a:solidFill>
                  <a:schemeClr val="lt1"/>
                </a:solidFill>
                <a:latin typeface="Lato"/>
                <a:ea typeface="Lato"/>
                <a:cs typeface="Lato"/>
                <a:sym typeface="Lato"/>
              </a:defRPr>
            </a:lvl1pPr>
            <a:lvl2pPr marL="914400" lvl="1"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2pPr>
            <a:lvl3pPr marL="1371600" lvl="2"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3pPr>
            <a:lvl4pPr marL="1828800" lvl="3"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4pPr>
            <a:lvl5pPr marL="2286000" lvl="4"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5pPr>
            <a:lvl6pPr marL="2743200" lvl="5"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6pPr>
            <a:lvl7pPr marL="3200400" lvl="6"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7pPr>
            <a:lvl8pPr marL="3657600" lvl="7"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8pPr>
            <a:lvl9pPr marL="4114800" lvl="8" indent="-323850">
              <a:lnSpc>
                <a:spcPct val="115000"/>
              </a:lnSpc>
              <a:spcBef>
                <a:spcPts val="2100"/>
              </a:spcBef>
              <a:spcAft>
                <a:spcPts val="2100"/>
              </a:spcAft>
              <a:buClr>
                <a:schemeClr val="lt1"/>
              </a:buClr>
              <a:buSzPts val="1500"/>
              <a:buFont typeface="Lato"/>
              <a:buChar char="■"/>
              <a:defRPr sz="15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lt1"/>
                </a:solidFill>
                <a:latin typeface="Lato"/>
                <a:ea typeface="Lato"/>
                <a:cs typeface="Lato"/>
                <a:sym typeface="Lato"/>
              </a:defRPr>
            </a:lvl1pPr>
            <a:lvl2pPr lvl="1" algn="r">
              <a:buNone/>
              <a:defRPr sz="1300">
                <a:solidFill>
                  <a:schemeClr val="lt1"/>
                </a:solidFill>
                <a:latin typeface="Lato"/>
                <a:ea typeface="Lato"/>
                <a:cs typeface="Lato"/>
                <a:sym typeface="Lato"/>
              </a:defRPr>
            </a:lvl2pPr>
            <a:lvl3pPr lvl="2" algn="r">
              <a:buNone/>
              <a:defRPr sz="1300">
                <a:solidFill>
                  <a:schemeClr val="lt1"/>
                </a:solidFill>
                <a:latin typeface="Lato"/>
                <a:ea typeface="Lato"/>
                <a:cs typeface="Lato"/>
                <a:sym typeface="Lato"/>
              </a:defRPr>
            </a:lvl3pPr>
            <a:lvl4pPr lvl="3" algn="r">
              <a:buNone/>
              <a:defRPr sz="1300">
                <a:solidFill>
                  <a:schemeClr val="lt1"/>
                </a:solidFill>
                <a:latin typeface="Lato"/>
                <a:ea typeface="Lato"/>
                <a:cs typeface="Lato"/>
                <a:sym typeface="Lato"/>
              </a:defRPr>
            </a:lvl4pPr>
            <a:lvl5pPr lvl="4" algn="r">
              <a:buNone/>
              <a:defRPr sz="1300">
                <a:solidFill>
                  <a:schemeClr val="lt1"/>
                </a:solidFill>
                <a:latin typeface="Lato"/>
                <a:ea typeface="Lato"/>
                <a:cs typeface="Lato"/>
                <a:sym typeface="Lato"/>
              </a:defRPr>
            </a:lvl5pPr>
            <a:lvl6pPr lvl="5" algn="r">
              <a:buNone/>
              <a:defRPr sz="1300">
                <a:solidFill>
                  <a:schemeClr val="lt1"/>
                </a:solidFill>
                <a:latin typeface="Lato"/>
                <a:ea typeface="Lato"/>
                <a:cs typeface="Lato"/>
                <a:sym typeface="Lato"/>
              </a:defRPr>
            </a:lvl6pPr>
            <a:lvl7pPr lvl="6" algn="r">
              <a:buNone/>
              <a:defRPr sz="1300">
                <a:solidFill>
                  <a:schemeClr val="lt1"/>
                </a:solidFill>
                <a:latin typeface="Lato"/>
                <a:ea typeface="Lato"/>
                <a:cs typeface="Lato"/>
                <a:sym typeface="Lato"/>
              </a:defRPr>
            </a:lvl7pPr>
            <a:lvl8pPr lvl="7" algn="r">
              <a:buNone/>
              <a:defRPr sz="1300">
                <a:solidFill>
                  <a:schemeClr val="lt1"/>
                </a:solidFill>
                <a:latin typeface="Lato"/>
                <a:ea typeface="Lato"/>
                <a:cs typeface="Lato"/>
                <a:sym typeface="Lato"/>
              </a:defRPr>
            </a:lvl8pPr>
            <a:lvl9pPr lvl="8" algn="r">
              <a:buNone/>
              <a:defRPr sz="13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LuigiSigillo/IotBigProjec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ctrTitle"/>
          </p:nvPr>
        </p:nvSpPr>
        <p:spPr>
          <a:xfrm>
            <a:off x="1568470" y="1933396"/>
            <a:ext cx="6960900" cy="2849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FFFFFF"/>
              </a:buClr>
              <a:buSzPts val="6600"/>
              <a:buFont typeface="Trebuchet MS"/>
              <a:buNone/>
            </a:pPr>
            <a:r>
              <a:rPr lang="en-US" sz="6600">
                <a:solidFill>
                  <a:srgbClr val="FFFFFF"/>
                </a:solidFill>
              </a:rPr>
              <a:t>NextRoom</a:t>
            </a:r>
            <a:endParaRPr sz="6600">
              <a:solidFill>
                <a:srgbClr val="FFFFFF"/>
              </a:solidFill>
            </a:endParaRPr>
          </a:p>
        </p:txBody>
      </p:sp>
      <p:sp>
        <p:nvSpPr>
          <p:cNvPr id="141" name="Google Shape;141;p14"/>
          <p:cNvSpPr txBox="1"/>
          <p:nvPr/>
        </p:nvSpPr>
        <p:spPr>
          <a:xfrm>
            <a:off x="1568464" y="5148196"/>
            <a:ext cx="3819353" cy="1200329"/>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lt1"/>
              </a:buClr>
              <a:buSzPts val="1800"/>
              <a:buFont typeface="Arial"/>
              <a:buChar char="•"/>
            </a:pPr>
            <a:r>
              <a:rPr lang="en-US" sz="1800" b="0" i="0" u="none" strike="noStrike" cap="none">
                <a:solidFill>
                  <a:schemeClr val="lt1"/>
                </a:solidFill>
                <a:latin typeface="Trebuchet MS"/>
                <a:ea typeface="Trebuchet MS"/>
                <a:cs typeface="Trebuchet MS"/>
                <a:sym typeface="Trebuchet MS"/>
              </a:rPr>
              <a:t>Nicolò Palmiero</a:t>
            </a:r>
            <a:endParaRPr/>
          </a:p>
          <a:p>
            <a:pPr marL="285750" marR="0" lvl="0" indent="-285750" algn="l" rtl="0">
              <a:spcBef>
                <a:spcPts val="0"/>
              </a:spcBef>
              <a:spcAft>
                <a:spcPts val="0"/>
              </a:spcAft>
              <a:buClr>
                <a:schemeClr val="lt1"/>
              </a:buClr>
              <a:buSzPts val="1800"/>
              <a:buFont typeface="Arial"/>
              <a:buChar char="•"/>
            </a:pPr>
            <a:r>
              <a:rPr lang="en-US" sz="1800" b="0" i="0" u="none" strike="noStrike" cap="none">
                <a:solidFill>
                  <a:schemeClr val="lt1"/>
                </a:solidFill>
                <a:latin typeface="Trebuchet MS"/>
                <a:ea typeface="Trebuchet MS"/>
                <a:cs typeface="Trebuchet MS"/>
                <a:sym typeface="Trebuchet MS"/>
              </a:rPr>
              <a:t>Luigi Sigillo</a:t>
            </a:r>
            <a:endParaRPr/>
          </a:p>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Supervisor: Joy Abi Rizk</a:t>
            </a:r>
            <a:endParaRPr sz="1800">
              <a:solidFill>
                <a:schemeClr val="lt1"/>
              </a:solidFill>
              <a:latin typeface="Trebuchet MS"/>
              <a:ea typeface="Trebuchet MS"/>
              <a:cs typeface="Trebuchet MS"/>
              <a:sym typeface="Trebuchet MS"/>
            </a:endParaRPr>
          </a:p>
        </p:txBody>
      </p:sp>
      <p:sp>
        <p:nvSpPr>
          <p:cNvPr id="142" name="Google Shape;142;p14"/>
          <p:cNvSpPr/>
          <p:nvPr/>
        </p:nvSpPr>
        <p:spPr>
          <a:xfrm>
            <a:off x="5034499" y="6163072"/>
            <a:ext cx="4899483"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Repository</a:t>
            </a:r>
            <a:endParaRPr sz="1800" u="sng">
              <a:solidFill>
                <a:schemeClr val="hlink"/>
              </a:solidFill>
              <a:latin typeface="Trebuchet MS"/>
              <a:ea typeface="Trebuchet MS"/>
              <a:cs typeface="Trebuchet MS"/>
              <a:sym typeface="Trebuchet MS"/>
              <a:hlinkClick r:id="rId3"/>
            </a:endParaRPr>
          </a:p>
          <a:p>
            <a:pPr marL="0" marR="0" lvl="0" indent="0" algn="l" rtl="0">
              <a:spcBef>
                <a:spcPts val="0"/>
              </a:spcBef>
              <a:spcAft>
                <a:spcPts val="0"/>
              </a:spcAft>
              <a:buNone/>
            </a:pPr>
            <a:r>
              <a:rPr lang="en-US" sz="1800" u="sng">
                <a:solidFill>
                  <a:schemeClr val="hlink"/>
                </a:solidFill>
                <a:latin typeface="Trebuchet MS"/>
                <a:ea typeface="Trebuchet MS"/>
                <a:cs typeface="Trebuchet MS"/>
                <a:sym typeface="Trebuchet MS"/>
                <a:hlinkClick r:id="rId3"/>
              </a:rPr>
              <a:t>https://github.com/LuigiSigillo/IotBigProject</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99"/>
        <p:cNvGrpSpPr/>
        <p:nvPr/>
      </p:nvGrpSpPr>
      <p:grpSpPr>
        <a:xfrm>
          <a:off x="0" y="0"/>
          <a:ext cx="0" cy="0"/>
          <a:chOff x="0" y="0"/>
          <a:chExt cx="0" cy="0"/>
        </a:xfrm>
      </p:grpSpPr>
      <p:sp>
        <p:nvSpPr>
          <p:cNvPr id="200" name="Google Shape;200;p2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A Possible Scenario</a:t>
            </a:r>
            <a:endParaRPr/>
          </a:p>
        </p:txBody>
      </p:sp>
      <p:pic>
        <p:nvPicPr>
          <p:cNvPr id="201" name="Google Shape;201;p23" descr="Immagine che contiene testo&#10;&#10;Descrizione generata automaticamente"/>
          <p:cNvPicPr preferRelativeResize="0">
            <a:picLocks noGrp="1"/>
          </p:cNvPicPr>
          <p:nvPr>
            <p:ph type="body" idx="1"/>
          </p:nvPr>
        </p:nvPicPr>
        <p:blipFill rotWithShape="1">
          <a:blip r:embed="rId3">
            <a:alphaModFix/>
          </a:blip>
          <a:srcRect/>
          <a:stretch/>
        </p:blipFill>
        <p:spPr>
          <a:xfrm>
            <a:off x="1874520" y="1518446"/>
            <a:ext cx="6582700" cy="4969984"/>
          </a:xfrm>
          <a:prstGeom prst="rect">
            <a:avLst/>
          </a:prstGeom>
          <a:noFill/>
          <a:ln>
            <a:noFill/>
          </a:ln>
        </p:spPr>
      </p:pic>
      <p:pic>
        <p:nvPicPr>
          <p:cNvPr id="202" name="Google Shape;202;p23" descr="Immagine che contiene disegnando&#10;&#10;Descrizione generata automaticamente"/>
          <p:cNvPicPr preferRelativeResize="0"/>
          <p:nvPr/>
        </p:nvPicPr>
        <p:blipFill rotWithShape="1">
          <a:blip r:embed="rId4">
            <a:alphaModFix/>
          </a:blip>
          <a:srcRect/>
          <a:stretch/>
        </p:blipFill>
        <p:spPr>
          <a:xfrm>
            <a:off x="1874520" y="1518446"/>
            <a:ext cx="6582700" cy="496998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4"/>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Hardware Components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5"/>
          <p:cNvSpPr txBox="1">
            <a:spLocks noGrp="1"/>
          </p:cNvSpPr>
          <p:nvPr>
            <p:ph type="title"/>
          </p:nvPr>
        </p:nvSpPr>
        <p:spPr>
          <a:xfrm>
            <a:off x="570499" y="311493"/>
            <a:ext cx="6939683" cy="1320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accent1"/>
              </a:buClr>
              <a:buSzPts val="3600"/>
              <a:buFont typeface="Trebuchet MS"/>
              <a:buNone/>
            </a:pPr>
            <a:r>
              <a:rPr lang="en-US"/>
              <a:t>B-L475E-IOT01A Discovery kit</a:t>
            </a:r>
            <a:endParaRPr/>
          </a:p>
        </p:txBody>
      </p:sp>
      <p:pic>
        <p:nvPicPr>
          <p:cNvPr id="213" name="Google Shape;213;p25"/>
          <p:cNvPicPr preferRelativeResize="0">
            <a:picLocks noGrp="1"/>
          </p:cNvPicPr>
          <p:nvPr>
            <p:ph type="body" idx="1"/>
          </p:nvPr>
        </p:nvPicPr>
        <p:blipFill rotWithShape="1">
          <a:blip r:embed="rId3">
            <a:alphaModFix/>
          </a:blip>
          <a:srcRect/>
          <a:stretch/>
        </p:blipFill>
        <p:spPr>
          <a:xfrm>
            <a:off x="356347" y="1632293"/>
            <a:ext cx="3609734" cy="2573423"/>
          </a:xfrm>
          <a:prstGeom prst="rect">
            <a:avLst/>
          </a:prstGeom>
          <a:noFill/>
          <a:ln>
            <a:noFill/>
          </a:ln>
        </p:spPr>
      </p:pic>
      <p:sp>
        <p:nvSpPr>
          <p:cNvPr id="214" name="Google Shape;214;p25"/>
          <p:cNvSpPr txBox="1"/>
          <p:nvPr/>
        </p:nvSpPr>
        <p:spPr>
          <a:xfrm>
            <a:off x="4107075" y="2027023"/>
            <a:ext cx="6502653" cy="13208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90000"/>
              </a:lnSpc>
              <a:spcBef>
                <a:spcPts val="0"/>
              </a:spcBef>
              <a:spcAft>
                <a:spcPts val="0"/>
              </a:spcAft>
              <a:buClr>
                <a:srgbClr val="FFFFFF"/>
              </a:buClr>
              <a:buSzPts val="1224"/>
              <a:buFont typeface="Noto Sans Symbols"/>
              <a:buChar char="►"/>
            </a:pPr>
            <a:r>
              <a:rPr lang="en-US" sz="1530">
                <a:solidFill>
                  <a:srgbClr val="FFFFFF"/>
                </a:solidFill>
                <a:latin typeface="Trebuchet MS"/>
                <a:ea typeface="Trebuchet MS"/>
                <a:cs typeface="Trebuchet MS"/>
                <a:sym typeface="Trebuchet MS"/>
              </a:rPr>
              <a:t>Ultra-low-power STM32L4 Series MCUs based on Arm</a:t>
            </a:r>
            <a:r>
              <a:rPr lang="en-US" sz="1530" baseline="30000">
                <a:solidFill>
                  <a:srgbClr val="FFFFFF"/>
                </a:solidFill>
                <a:latin typeface="Trebuchet MS"/>
                <a:ea typeface="Trebuchet MS"/>
                <a:cs typeface="Trebuchet MS"/>
                <a:sym typeface="Trebuchet MS"/>
              </a:rPr>
              <a:t>®</a:t>
            </a:r>
            <a:r>
              <a:rPr lang="en-US" sz="1530">
                <a:solidFill>
                  <a:srgbClr val="FFFFFF"/>
                </a:solidFill>
                <a:latin typeface="Trebuchet MS"/>
                <a:ea typeface="Trebuchet MS"/>
                <a:cs typeface="Trebuchet MS"/>
                <a:sym typeface="Trebuchet MS"/>
              </a:rPr>
              <a:t> Cortex</a:t>
            </a:r>
            <a:r>
              <a:rPr lang="en-US" sz="1530" baseline="30000">
                <a:solidFill>
                  <a:srgbClr val="FFFFFF"/>
                </a:solidFill>
                <a:latin typeface="Trebuchet MS"/>
                <a:ea typeface="Trebuchet MS"/>
                <a:cs typeface="Trebuchet MS"/>
                <a:sym typeface="Trebuchet MS"/>
              </a:rPr>
              <a:t>®</a:t>
            </a:r>
            <a:r>
              <a:rPr lang="en-US" sz="1530">
                <a:solidFill>
                  <a:srgbClr val="FFFFFF"/>
                </a:solidFill>
                <a:latin typeface="Trebuchet MS"/>
                <a:ea typeface="Trebuchet MS"/>
                <a:cs typeface="Trebuchet MS"/>
                <a:sym typeface="Trebuchet MS"/>
              </a:rPr>
              <a:t>-M4 core with 1 Mbyte of Flash memory and 128 Kbytes of SRAM</a:t>
            </a:r>
            <a:endParaRPr>
              <a:solidFill>
                <a:srgbClr val="FFFFFF"/>
              </a:solidFill>
            </a:endParaRPr>
          </a:p>
          <a:p>
            <a:pPr marL="285750" marR="0" lvl="0" indent="-285750" algn="l" rtl="0">
              <a:lnSpc>
                <a:spcPct val="90000"/>
              </a:lnSpc>
              <a:spcBef>
                <a:spcPts val="1000"/>
              </a:spcBef>
              <a:spcAft>
                <a:spcPts val="0"/>
              </a:spcAft>
              <a:buClr>
                <a:srgbClr val="FFFFFF"/>
              </a:buClr>
              <a:buSzPts val="1224"/>
              <a:buFont typeface="Noto Sans Symbols"/>
              <a:buChar char="►"/>
            </a:pPr>
            <a:r>
              <a:rPr lang="en-US" sz="1530">
                <a:solidFill>
                  <a:srgbClr val="FFFFFF"/>
                </a:solidFill>
                <a:latin typeface="Trebuchet MS"/>
                <a:ea typeface="Trebuchet MS"/>
                <a:cs typeface="Trebuchet MS"/>
                <a:sym typeface="Trebuchet MS"/>
              </a:rPr>
              <a:t>Bluetooth</a:t>
            </a:r>
            <a:r>
              <a:rPr lang="en-US" sz="1530" baseline="30000">
                <a:solidFill>
                  <a:srgbClr val="FFFFFF"/>
                </a:solidFill>
                <a:latin typeface="Trebuchet MS"/>
                <a:ea typeface="Trebuchet MS"/>
                <a:cs typeface="Trebuchet MS"/>
                <a:sym typeface="Trebuchet MS"/>
              </a:rPr>
              <a:t>®</a:t>
            </a:r>
            <a:r>
              <a:rPr lang="en-US" sz="1530">
                <a:solidFill>
                  <a:srgbClr val="FFFFFF"/>
                </a:solidFill>
                <a:latin typeface="Trebuchet MS"/>
                <a:ea typeface="Trebuchet MS"/>
                <a:cs typeface="Trebuchet MS"/>
                <a:sym typeface="Trebuchet MS"/>
              </a:rPr>
              <a:t> V4.1 module (BLE technology)</a:t>
            </a:r>
            <a:endParaRPr>
              <a:solidFill>
                <a:srgbClr val="FFFFFF"/>
              </a:solidFill>
            </a:endParaRPr>
          </a:p>
          <a:p>
            <a:pPr marL="285750" marR="0" lvl="0" indent="-285750" algn="l" rtl="0">
              <a:lnSpc>
                <a:spcPct val="90000"/>
              </a:lnSpc>
              <a:spcBef>
                <a:spcPts val="1000"/>
              </a:spcBef>
              <a:spcAft>
                <a:spcPts val="0"/>
              </a:spcAft>
              <a:buClr>
                <a:srgbClr val="FFFFFF"/>
              </a:buClr>
              <a:buSzPts val="1224"/>
              <a:buFont typeface="Noto Sans Symbols"/>
              <a:buChar char="►"/>
            </a:pPr>
            <a:r>
              <a:rPr lang="en-US" sz="1530">
                <a:solidFill>
                  <a:srgbClr val="FFFFFF"/>
                </a:solidFill>
                <a:latin typeface="Trebuchet MS"/>
                <a:ea typeface="Trebuchet MS"/>
                <a:cs typeface="Trebuchet MS"/>
                <a:sym typeface="Trebuchet MS"/>
              </a:rPr>
              <a:t>802.11 b/g/n compliant Wi-Fi</a:t>
            </a:r>
            <a:r>
              <a:rPr lang="en-US" sz="1530" baseline="30000">
                <a:solidFill>
                  <a:srgbClr val="FFFFFF"/>
                </a:solidFill>
                <a:latin typeface="Trebuchet MS"/>
                <a:ea typeface="Trebuchet MS"/>
                <a:cs typeface="Trebuchet MS"/>
                <a:sym typeface="Trebuchet MS"/>
              </a:rPr>
              <a:t>®</a:t>
            </a:r>
            <a:r>
              <a:rPr lang="en-US" sz="1530">
                <a:solidFill>
                  <a:srgbClr val="FFFFFF"/>
                </a:solidFill>
                <a:latin typeface="Trebuchet MS"/>
                <a:ea typeface="Trebuchet MS"/>
                <a:cs typeface="Trebuchet MS"/>
                <a:sym typeface="Trebuchet MS"/>
              </a:rPr>
              <a:t> module from Inventek </a:t>
            </a:r>
            <a:endParaRPr>
              <a:solidFill>
                <a:srgbClr val="FFFFFF"/>
              </a:solidFill>
            </a:endParaRPr>
          </a:p>
        </p:txBody>
      </p:sp>
      <p:pic>
        <p:nvPicPr>
          <p:cNvPr id="215" name="Google Shape;215;p25" descr="Mbed OS"/>
          <p:cNvPicPr preferRelativeResize="0"/>
          <p:nvPr/>
        </p:nvPicPr>
        <p:blipFill rotWithShape="1">
          <a:blip r:embed="rId4">
            <a:alphaModFix/>
          </a:blip>
          <a:srcRect/>
          <a:stretch/>
        </p:blipFill>
        <p:spPr>
          <a:xfrm>
            <a:off x="179761" y="4557768"/>
            <a:ext cx="5886851" cy="147171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6"/>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Software     services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IoT components</a:t>
            </a:r>
            <a:endParaRPr/>
          </a:p>
        </p:txBody>
      </p:sp>
      <p:sp>
        <p:nvSpPr>
          <p:cNvPr id="226" name="Google Shape;226;p27"/>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457200" lvl="0" indent="-320040" algn="l" rtl="0">
              <a:spcBef>
                <a:spcPts val="0"/>
              </a:spcBef>
              <a:spcAft>
                <a:spcPts val="0"/>
              </a:spcAft>
              <a:buSzPts val="1440"/>
              <a:buChar char="●"/>
            </a:pPr>
            <a:r>
              <a:rPr lang="en-US"/>
              <a:t>Eclipse Mosquitto as MQTT broker</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320040" algn="l" rtl="0">
              <a:spcBef>
                <a:spcPts val="0"/>
              </a:spcBef>
              <a:spcAft>
                <a:spcPts val="0"/>
              </a:spcAft>
              <a:buSzPts val="1440"/>
              <a:buChar char="●"/>
            </a:pPr>
            <a:r>
              <a:rPr lang="en-US"/>
              <a:t>Azure IoT Hub </a:t>
            </a:r>
            <a:endParaRPr/>
          </a:p>
          <a:p>
            <a:pPr marL="0" lvl="0" indent="0" algn="l" rtl="0">
              <a:spcBef>
                <a:spcPts val="0"/>
              </a:spcBef>
              <a:spcAft>
                <a:spcPts val="0"/>
              </a:spcAft>
              <a:buNone/>
            </a:pPr>
            <a:endParaRPr/>
          </a:p>
        </p:txBody>
      </p:sp>
      <p:pic>
        <p:nvPicPr>
          <p:cNvPr id="227" name="Google Shape;227;p27"/>
          <p:cNvPicPr preferRelativeResize="0"/>
          <p:nvPr/>
        </p:nvPicPr>
        <p:blipFill>
          <a:blip r:embed="rId3">
            <a:alphaModFix/>
          </a:blip>
          <a:stretch>
            <a:fillRect/>
          </a:stretch>
        </p:blipFill>
        <p:spPr>
          <a:xfrm>
            <a:off x="5409427" y="1930400"/>
            <a:ext cx="2613198" cy="1991207"/>
          </a:xfrm>
          <a:prstGeom prst="rect">
            <a:avLst/>
          </a:prstGeom>
          <a:noFill/>
          <a:ln>
            <a:noFill/>
          </a:ln>
        </p:spPr>
      </p:pic>
      <p:pic>
        <p:nvPicPr>
          <p:cNvPr id="228" name="Google Shape;228;p27"/>
          <p:cNvPicPr preferRelativeResize="0"/>
          <p:nvPr/>
        </p:nvPicPr>
        <p:blipFill>
          <a:blip r:embed="rId4">
            <a:alphaModFix/>
          </a:blip>
          <a:stretch>
            <a:fillRect/>
          </a:stretch>
        </p:blipFill>
        <p:spPr>
          <a:xfrm>
            <a:off x="5456477" y="4254025"/>
            <a:ext cx="2381250" cy="2009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8"/>
          <p:cNvSpPr txBox="1">
            <a:spLocks noGrp="1"/>
          </p:cNvSpPr>
          <p:nvPr>
            <p:ph type="title"/>
          </p:nvPr>
        </p:nvSpPr>
        <p:spPr>
          <a:xfrm>
            <a:off x="677334" y="609600"/>
            <a:ext cx="8596800" cy="132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Cloud components</a:t>
            </a:r>
            <a:endParaRPr/>
          </a:p>
        </p:txBody>
      </p:sp>
      <p:sp>
        <p:nvSpPr>
          <p:cNvPr id="234" name="Google Shape;234;p28"/>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Autofit/>
          </a:bodyPr>
          <a:lstStyle/>
          <a:p>
            <a:pPr marL="457200" lvl="0" indent="-320040" algn="l" rtl="0">
              <a:spcBef>
                <a:spcPts val="0"/>
              </a:spcBef>
              <a:spcAft>
                <a:spcPts val="0"/>
              </a:spcAft>
              <a:buSzPts val="1440"/>
              <a:buChar char="●"/>
            </a:pPr>
            <a:r>
              <a:rPr lang="en-US"/>
              <a:t>Azure Function to calculate the suggestion</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320040" algn="l" rtl="0">
              <a:spcBef>
                <a:spcPts val="0"/>
              </a:spcBef>
              <a:spcAft>
                <a:spcPts val="0"/>
              </a:spcAft>
              <a:buSzPts val="1440"/>
              <a:buChar char="●"/>
            </a:pPr>
            <a:r>
              <a:rPr lang="en-US"/>
              <a:t>Azure SQL DB to store the data</a:t>
            </a:r>
            <a:endParaRPr/>
          </a:p>
          <a:p>
            <a:pPr marL="0" lvl="0" indent="0" algn="l" rtl="0">
              <a:spcBef>
                <a:spcPts val="0"/>
              </a:spcBef>
              <a:spcAft>
                <a:spcPts val="0"/>
              </a:spcAft>
              <a:buNone/>
            </a:pPr>
            <a:endParaRPr/>
          </a:p>
        </p:txBody>
      </p:sp>
      <p:pic>
        <p:nvPicPr>
          <p:cNvPr id="235" name="Google Shape;235;p28"/>
          <p:cNvPicPr preferRelativeResize="0"/>
          <p:nvPr/>
        </p:nvPicPr>
        <p:blipFill>
          <a:blip r:embed="rId3">
            <a:alphaModFix/>
          </a:blip>
          <a:stretch>
            <a:fillRect/>
          </a:stretch>
        </p:blipFill>
        <p:spPr>
          <a:xfrm>
            <a:off x="5738834" y="1930500"/>
            <a:ext cx="2613066" cy="1786276"/>
          </a:xfrm>
          <a:prstGeom prst="rect">
            <a:avLst/>
          </a:prstGeom>
          <a:noFill/>
          <a:ln>
            <a:noFill/>
          </a:ln>
        </p:spPr>
      </p:pic>
      <p:pic>
        <p:nvPicPr>
          <p:cNvPr id="236" name="Google Shape;236;p28"/>
          <p:cNvPicPr preferRelativeResize="0"/>
          <p:nvPr/>
        </p:nvPicPr>
        <p:blipFill>
          <a:blip r:embed="rId4">
            <a:alphaModFix/>
          </a:blip>
          <a:stretch>
            <a:fillRect/>
          </a:stretch>
        </p:blipFill>
        <p:spPr>
          <a:xfrm>
            <a:off x="5738834" y="3990625"/>
            <a:ext cx="2613067" cy="27415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9"/>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Programming languages used</a:t>
            </a:r>
            <a:endParaRPr/>
          </a:p>
        </p:txBody>
      </p:sp>
      <p:sp>
        <p:nvSpPr>
          <p:cNvPr id="242" name="Google Shape;242;p29"/>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Autofit/>
          </a:bodyPr>
          <a:lstStyle/>
          <a:p>
            <a:pPr marL="457200" lvl="0" indent="-320040" algn="l" rtl="0">
              <a:spcBef>
                <a:spcPts val="1000"/>
              </a:spcBef>
              <a:spcAft>
                <a:spcPts val="0"/>
              </a:spcAft>
              <a:buSzPts val="1440"/>
              <a:buChar char="●"/>
            </a:pPr>
            <a:r>
              <a:rPr lang="en-US"/>
              <a:t>c++ to write the code for the IoT board using Mbed OS</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en-US"/>
              <a:t>Python for the suggestion algorithm and the data persistence</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en-US"/>
              <a:t>Dart to write the code for the mobile application using Flutter</a:t>
            </a:r>
            <a:endParaRPr/>
          </a:p>
        </p:txBody>
      </p:sp>
      <p:pic>
        <p:nvPicPr>
          <p:cNvPr id="243" name="Google Shape;243;p29"/>
          <p:cNvPicPr preferRelativeResize="0"/>
          <p:nvPr/>
        </p:nvPicPr>
        <p:blipFill>
          <a:blip r:embed="rId3">
            <a:alphaModFix/>
          </a:blip>
          <a:stretch>
            <a:fillRect/>
          </a:stretch>
        </p:blipFill>
        <p:spPr>
          <a:xfrm>
            <a:off x="7017950" y="5044725"/>
            <a:ext cx="4835376" cy="1813275"/>
          </a:xfrm>
          <a:prstGeom prst="rect">
            <a:avLst/>
          </a:prstGeom>
          <a:noFill/>
          <a:ln>
            <a:noFill/>
          </a:ln>
        </p:spPr>
      </p:pic>
      <p:pic>
        <p:nvPicPr>
          <p:cNvPr id="244" name="Google Shape;244;p29" descr="Mbed OS"/>
          <p:cNvPicPr preferRelativeResize="0"/>
          <p:nvPr/>
        </p:nvPicPr>
        <p:blipFill rotWithShape="1">
          <a:blip r:embed="rId4">
            <a:alphaModFix/>
          </a:blip>
          <a:srcRect/>
          <a:stretch/>
        </p:blipFill>
        <p:spPr>
          <a:xfrm>
            <a:off x="6792123" y="1831451"/>
            <a:ext cx="4758999" cy="1189750"/>
          </a:xfrm>
          <a:prstGeom prst="rect">
            <a:avLst/>
          </a:prstGeom>
          <a:noFill/>
          <a:ln>
            <a:noFill/>
          </a:ln>
        </p:spPr>
      </p:pic>
      <p:pic>
        <p:nvPicPr>
          <p:cNvPr id="245" name="Google Shape;245;p29"/>
          <p:cNvPicPr preferRelativeResize="0"/>
          <p:nvPr/>
        </p:nvPicPr>
        <p:blipFill>
          <a:blip r:embed="rId5">
            <a:alphaModFix/>
          </a:blip>
          <a:stretch>
            <a:fillRect/>
          </a:stretch>
        </p:blipFill>
        <p:spPr>
          <a:xfrm>
            <a:off x="7188738" y="3085498"/>
            <a:ext cx="4493800" cy="1650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Network diagram</a:t>
            </a:r>
            <a:endParaRPr/>
          </a:p>
        </p:txBody>
      </p:sp>
      <p:pic>
        <p:nvPicPr>
          <p:cNvPr id="251" name="Google Shape;251;p30" descr="Immagine che contiene oggetto, orologio&#10;&#10;Descrizione generata automaticamente"/>
          <p:cNvPicPr preferRelativeResize="0">
            <a:picLocks noGrp="1"/>
          </p:cNvPicPr>
          <p:nvPr>
            <p:ph type="body" idx="1"/>
          </p:nvPr>
        </p:nvPicPr>
        <p:blipFill rotWithShape="1">
          <a:blip r:embed="rId3">
            <a:alphaModFix/>
          </a:blip>
          <a:srcRect/>
          <a:stretch/>
        </p:blipFill>
        <p:spPr>
          <a:xfrm>
            <a:off x="76274" y="1638625"/>
            <a:ext cx="11353800" cy="4767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3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Technical work</a:t>
            </a:r>
            <a:endParaRPr/>
          </a:p>
        </p:txBody>
      </p:sp>
      <p:sp>
        <p:nvSpPr>
          <p:cNvPr id="257" name="Google Shape;257;p31"/>
          <p:cNvSpPr txBox="1">
            <a:spLocks noGrp="1"/>
          </p:cNvSpPr>
          <p:nvPr>
            <p:ph type="body" idx="1"/>
          </p:nvPr>
        </p:nvSpPr>
        <p:spPr>
          <a:xfrm>
            <a:off x="677325" y="1727450"/>
            <a:ext cx="9727200" cy="3880800"/>
          </a:xfrm>
          <a:prstGeom prst="rect">
            <a:avLst/>
          </a:prstGeom>
          <a:noFill/>
          <a:ln>
            <a:noFill/>
          </a:ln>
        </p:spPr>
        <p:txBody>
          <a:bodyPr spcFirstLastPara="1" wrap="square" lIns="91425" tIns="45700" rIns="91425" bIns="45700" anchor="t" anchorCtr="0">
            <a:noAutofit/>
          </a:bodyPr>
          <a:lstStyle/>
          <a:p>
            <a:pPr marL="342900" lvl="0" indent="-342900" algn="l" rtl="0">
              <a:spcBef>
                <a:spcPts val="1000"/>
              </a:spcBef>
              <a:spcAft>
                <a:spcPts val="0"/>
              </a:spcAft>
              <a:buSzPts val="1280"/>
              <a:buFont typeface="Trebuchet MS"/>
              <a:buAutoNum type="arabicPeriod"/>
            </a:pPr>
            <a:r>
              <a:rPr lang="en-US" sz="1600"/>
              <a:t>We have implemented the cloud infrastructure to make the system work:</a:t>
            </a:r>
            <a:endParaRPr/>
          </a:p>
          <a:p>
            <a:pPr marL="857250" lvl="1" indent="-400050" algn="l" rtl="0">
              <a:spcBef>
                <a:spcPts val="1000"/>
              </a:spcBef>
              <a:spcAft>
                <a:spcPts val="0"/>
              </a:spcAft>
              <a:buSzPts val="1120"/>
              <a:buFont typeface="Trebuchet MS"/>
              <a:buAutoNum type="romanLcPeriod"/>
            </a:pPr>
            <a:r>
              <a:rPr lang="en-US" sz="1400"/>
              <a:t>An SQL database with all the necessary tables to maintain useful data to be processed by our system.</a:t>
            </a:r>
            <a:endParaRPr/>
          </a:p>
          <a:p>
            <a:pPr marL="857250" lvl="1" indent="-400050" algn="l" rtl="0">
              <a:spcBef>
                <a:spcPts val="1000"/>
              </a:spcBef>
              <a:spcAft>
                <a:spcPts val="0"/>
              </a:spcAft>
              <a:buSzPts val="1120"/>
              <a:buFont typeface="Trebuchet MS"/>
              <a:buAutoNum type="romanLcPeriod"/>
            </a:pPr>
            <a:r>
              <a:rPr lang="en-US" sz="1400"/>
              <a:t>We implemented a scoring algorithm that takes into account the similarity between recent visits and the current visit, and the number of people that is currently in each section.</a:t>
            </a:r>
            <a:endParaRPr/>
          </a:p>
          <a:p>
            <a:pPr marL="342900" lvl="0" indent="-342900" algn="l" rtl="0">
              <a:spcBef>
                <a:spcPts val="1000"/>
              </a:spcBef>
              <a:spcAft>
                <a:spcPts val="0"/>
              </a:spcAft>
              <a:buSzPts val="1280"/>
              <a:buFont typeface="Trebuchet MS"/>
              <a:buAutoNum type="arabicPeriod"/>
            </a:pPr>
            <a:r>
              <a:rPr lang="en-US" sz="1600"/>
              <a:t>We have a starting version of the web application that gives suggestion about the next room to visit, </a:t>
            </a:r>
            <a:endParaRPr sz="1600"/>
          </a:p>
          <a:p>
            <a:pPr marL="342900" lvl="0" indent="0" algn="l" rtl="0">
              <a:spcBef>
                <a:spcPts val="1000"/>
              </a:spcBef>
              <a:spcAft>
                <a:spcPts val="0"/>
              </a:spcAft>
              <a:buNone/>
            </a:pPr>
            <a:r>
              <a:rPr lang="en-US" sz="1600"/>
              <a:t>taking into account the taste of the visitor and the crowding situation in each section.</a:t>
            </a:r>
            <a:endParaRPr/>
          </a:p>
          <a:p>
            <a:pPr marL="342900" lvl="0" indent="-251459" algn="l" rtl="0">
              <a:spcBef>
                <a:spcPts val="1000"/>
              </a:spcBef>
              <a:spcAft>
                <a:spcPts val="0"/>
              </a:spcAft>
              <a:buSzPts val="144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2"/>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Evaluation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The problems</a:t>
            </a:r>
            <a:endParaRPr/>
          </a:p>
        </p:txBody>
      </p:sp>
      <p:sp>
        <p:nvSpPr>
          <p:cNvPr id="148" name="Google Shape;148;p15"/>
          <p:cNvSpPr txBox="1">
            <a:spLocks noGrp="1"/>
          </p:cNvSpPr>
          <p:nvPr>
            <p:ph type="body" idx="1"/>
          </p:nvPr>
        </p:nvSpPr>
        <p:spPr>
          <a:xfrm>
            <a:off x="677334" y="1519644"/>
            <a:ext cx="8365066" cy="4487456"/>
          </a:xfrm>
          <a:prstGeom prst="rect">
            <a:avLst/>
          </a:prstGeom>
          <a:noFill/>
          <a:ln>
            <a:noFill/>
          </a:ln>
        </p:spPr>
        <p:txBody>
          <a:bodyPr spcFirstLastPara="1" wrap="square" lIns="91425" tIns="45700" rIns="91425" bIns="45700" anchor="t" anchorCtr="0">
            <a:noAutofit/>
          </a:bodyPr>
          <a:lstStyle/>
          <a:p>
            <a:pPr marL="742950" lvl="1" indent="-285750" algn="l" rtl="0">
              <a:spcBef>
                <a:spcPts val="0"/>
              </a:spcBef>
              <a:spcAft>
                <a:spcPts val="0"/>
              </a:spcAft>
              <a:buSzPts val="1280"/>
              <a:buChar char="○"/>
            </a:pPr>
            <a:r>
              <a:rPr lang="en-US"/>
              <a:t>Personalized tours in the museum</a:t>
            </a:r>
            <a:endParaRPr/>
          </a:p>
          <a:p>
            <a:pPr marL="742950" lvl="1" indent="-204469" algn="l" rtl="0">
              <a:spcBef>
                <a:spcPts val="1000"/>
              </a:spcBef>
              <a:spcAft>
                <a:spcPts val="0"/>
              </a:spcAft>
              <a:buSzPts val="1280"/>
              <a:buNone/>
            </a:pPr>
            <a:endParaRPr/>
          </a:p>
          <a:p>
            <a:pPr marL="742950" lvl="1" indent="-204469" algn="l" rtl="0">
              <a:spcBef>
                <a:spcPts val="1000"/>
              </a:spcBef>
              <a:spcAft>
                <a:spcPts val="0"/>
              </a:spcAft>
              <a:buSzPts val="1280"/>
              <a:buNone/>
            </a:pPr>
            <a:endParaRPr/>
          </a:p>
          <a:p>
            <a:pPr marL="457200" lvl="1" indent="0" algn="l" rtl="0">
              <a:spcBef>
                <a:spcPts val="1000"/>
              </a:spcBef>
              <a:spcAft>
                <a:spcPts val="0"/>
              </a:spcAft>
              <a:buSzPts val="1280"/>
              <a:buNone/>
            </a:pPr>
            <a:endParaRPr/>
          </a:p>
          <a:p>
            <a:pPr marL="457200" lvl="1" indent="0" algn="l" rtl="0">
              <a:spcBef>
                <a:spcPts val="1000"/>
              </a:spcBef>
              <a:spcAft>
                <a:spcPts val="0"/>
              </a:spcAft>
              <a:buSzPts val="1280"/>
              <a:buNone/>
            </a:pPr>
            <a:endParaRPr/>
          </a:p>
          <a:p>
            <a:pPr marL="457200" lvl="1" indent="0" algn="l" rtl="0">
              <a:spcBef>
                <a:spcPts val="1000"/>
              </a:spcBef>
              <a:spcAft>
                <a:spcPts val="0"/>
              </a:spcAft>
              <a:buSzPts val="1280"/>
              <a:buNone/>
            </a:pPr>
            <a:endParaRPr/>
          </a:p>
          <a:p>
            <a:pPr marL="457200" lvl="1" indent="0" algn="l" rtl="0">
              <a:spcBef>
                <a:spcPts val="1000"/>
              </a:spcBef>
              <a:spcAft>
                <a:spcPts val="0"/>
              </a:spcAft>
              <a:buSzPts val="1280"/>
              <a:buNone/>
            </a:pPr>
            <a:endParaRPr/>
          </a:p>
          <a:p>
            <a:pPr marL="742950" lvl="1" indent="-285750" algn="l" rtl="0">
              <a:spcBef>
                <a:spcPts val="1000"/>
              </a:spcBef>
              <a:spcAft>
                <a:spcPts val="0"/>
              </a:spcAft>
              <a:buSzPts val="1280"/>
              <a:buChar char="○"/>
            </a:pPr>
            <a:r>
              <a:rPr lang="en-US"/>
              <a:t>Museum visits during the COVID-19 emergency</a:t>
            </a:r>
            <a:endParaRPr/>
          </a:p>
          <a:p>
            <a:pPr marL="457200" lvl="1" indent="0" algn="l" rtl="0">
              <a:spcBef>
                <a:spcPts val="1000"/>
              </a:spcBef>
              <a:spcAft>
                <a:spcPts val="0"/>
              </a:spcAft>
              <a:buSzPts val="1280"/>
              <a:buNone/>
            </a:pPr>
            <a:endParaRPr/>
          </a:p>
        </p:txBody>
      </p:sp>
      <p:pic>
        <p:nvPicPr>
          <p:cNvPr id="149" name="Google Shape;149;p15" descr="Coronavirus video – Social distancing | Australian Government ..."/>
          <p:cNvPicPr preferRelativeResize="0"/>
          <p:nvPr/>
        </p:nvPicPr>
        <p:blipFill rotWithShape="1">
          <a:blip r:embed="rId3">
            <a:alphaModFix/>
          </a:blip>
          <a:srcRect/>
          <a:stretch/>
        </p:blipFill>
        <p:spPr>
          <a:xfrm>
            <a:off x="1582988" y="4524199"/>
            <a:ext cx="4139081" cy="1876600"/>
          </a:xfrm>
          <a:prstGeom prst="rect">
            <a:avLst/>
          </a:prstGeom>
          <a:noFill/>
          <a:ln>
            <a:noFill/>
          </a:ln>
        </p:spPr>
      </p:pic>
      <p:pic>
        <p:nvPicPr>
          <p:cNvPr id="150" name="Google Shape;150;p15"/>
          <p:cNvPicPr preferRelativeResize="0"/>
          <p:nvPr/>
        </p:nvPicPr>
        <p:blipFill rotWithShape="1">
          <a:blip r:embed="rId4">
            <a:alphaModFix/>
          </a:blip>
          <a:srcRect/>
          <a:stretch/>
        </p:blipFill>
        <p:spPr>
          <a:xfrm>
            <a:off x="1568448" y="1930399"/>
            <a:ext cx="4153621" cy="21871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Technical Evaluation</a:t>
            </a:r>
            <a:endParaRPr/>
          </a:p>
        </p:txBody>
      </p:sp>
      <p:sp>
        <p:nvSpPr>
          <p:cNvPr id="268" name="Google Shape;268;p33"/>
          <p:cNvSpPr txBox="1">
            <a:spLocks noGrp="1"/>
          </p:cNvSpPr>
          <p:nvPr>
            <p:ph type="body" idx="1"/>
          </p:nvPr>
        </p:nvSpPr>
        <p:spPr>
          <a:xfrm>
            <a:off x="677325" y="2160602"/>
            <a:ext cx="8596800" cy="4603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a:t>We have done a technical evaluation performing load tests on all parts of our system:</a:t>
            </a:r>
            <a:endParaRPr/>
          </a:p>
          <a:p>
            <a:pPr marL="742950" lvl="1" indent="-285750" algn="l" rtl="0">
              <a:spcBef>
                <a:spcPts val="1000"/>
              </a:spcBef>
              <a:spcAft>
                <a:spcPts val="0"/>
              </a:spcAft>
              <a:buSzPts val="1280"/>
              <a:buFont typeface="Arial"/>
              <a:buChar char="•"/>
            </a:pPr>
            <a:r>
              <a:rPr lang="en-US" b="1"/>
              <a:t>BLE</a:t>
            </a:r>
            <a:r>
              <a:rPr lang="en-US"/>
              <a:t> IoT device-Smartphone interaction: how many smartphones a single device can handle?</a:t>
            </a:r>
            <a:endParaRPr/>
          </a:p>
          <a:p>
            <a:pPr marL="742950" lvl="0" indent="0" algn="l" rtl="0">
              <a:spcBef>
                <a:spcPts val="1000"/>
              </a:spcBef>
              <a:spcAft>
                <a:spcPts val="0"/>
              </a:spcAft>
              <a:buNone/>
            </a:pPr>
            <a:endParaRPr b="1"/>
          </a:p>
          <a:p>
            <a:pPr marL="742950" lvl="1" indent="-285750" algn="l" rtl="0">
              <a:spcBef>
                <a:spcPts val="1000"/>
              </a:spcBef>
              <a:spcAft>
                <a:spcPts val="0"/>
              </a:spcAft>
              <a:buSzPts val="1280"/>
              <a:buFont typeface="Arial"/>
              <a:buChar char="•"/>
            </a:pPr>
            <a:r>
              <a:rPr lang="en-US" b="1"/>
              <a:t>Cloud</a:t>
            </a:r>
            <a:r>
              <a:rPr lang="en-US"/>
              <a:t> IoT device-Cloud interaction: what is the message rate with which the device can send messages to Azure IoT hub?   </a:t>
            </a:r>
            <a:endParaRPr/>
          </a:p>
          <a:p>
            <a:pPr marL="1143000" lvl="2" indent="-218440" algn="l" rtl="0">
              <a:spcBef>
                <a:spcPts val="1000"/>
              </a:spcBef>
              <a:spcAft>
                <a:spcPts val="0"/>
              </a:spcAft>
              <a:buSzPts val="1280"/>
              <a:buFont typeface="Arial"/>
              <a:buChar char="■"/>
            </a:pPr>
            <a:r>
              <a:rPr lang="en-US"/>
              <a:t> We have performed a simulation, through a Python script, sending data to the cloud and analyzing the behaviour of our algorithm. We discovered that saving data to the DB, is an important bottleneck, so we have decided to collect the data from the board at least every 30 seconds after the previous data collection.</a:t>
            </a:r>
            <a:endParaRPr/>
          </a:p>
          <a:p>
            <a:pPr marL="538480" lvl="1" indent="0" algn="l" rtl="0">
              <a:spcBef>
                <a:spcPts val="1000"/>
              </a:spcBef>
              <a:spcAft>
                <a:spcPts val="0"/>
              </a:spcAft>
              <a:buSzPts val="1280"/>
              <a:buFont typeface="Arial"/>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4"/>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Technical Evaluation</a:t>
            </a:r>
            <a:endParaRPr/>
          </a:p>
        </p:txBody>
      </p:sp>
      <p:sp>
        <p:nvSpPr>
          <p:cNvPr id="274" name="Google Shape;274;p34"/>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Autofit/>
          </a:bodyPr>
          <a:lstStyle/>
          <a:p>
            <a:pPr marL="342900" lvl="0" indent="-342900" algn="l" rtl="0">
              <a:spcBef>
                <a:spcPts val="1000"/>
              </a:spcBef>
              <a:spcAft>
                <a:spcPts val="0"/>
              </a:spcAft>
              <a:buSzPts val="1440"/>
              <a:buChar char="●"/>
            </a:pPr>
            <a:r>
              <a:rPr lang="en-US" dirty="0"/>
              <a:t>We have tested the feature that aim to calculate the distance between two visitor, as we expected is not too precise. This is since every vendor use different Bluetooth sensor on their smartphone, so the RSSI at one meter that is used to estimate the distance is not a unique value.</a:t>
            </a:r>
            <a:endParaRPr dirty="0"/>
          </a:p>
          <a:p>
            <a:pPr marL="742950" lvl="1" indent="-285750" algn="l" rtl="0">
              <a:spcBef>
                <a:spcPts val="1000"/>
              </a:spcBef>
              <a:spcAft>
                <a:spcPts val="0"/>
              </a:spcAft>
              <a:buSzPts val="1440"/>
              <a:buChar char="•"/>
            </a:pPr>
            <a:r>
              <a:rPr lang="en-US" dirty="0"/>
              <a:t>We decided to introduce a threshold, if we detect that two people are too near to each other for more than three times we would notice to them.</a:t>
            </a:r>
            <a:endParaRPr dirty="0"/>
          </a:p>
        </p:txBody>
      </p:sp>
      <p:pic>
        <p:nvPicPr>
          <p:cNvPr id="3" name="Immagine 2" descr="Immagine che contiene segnale, computer&#10;&#10;Descrizione generata automaticamente">
            <a:extLst>
              <a:ext uri="{FF2B5EF4-FFF2-40B4-BE49-F238E27FC236}">
                <a16:creationId xmlns:a16="http://schemas.microsoft.com/office/drawing/2014/main" id="{09A86160-C587-4927-AC1E-9798B3C191EB}"/>
              </a:ext>
            </a:extLst>
          </p:cNvPr>
          <p:cNvPicPr>
            <a:picLocks noChangeAspect="1"/>
          </p:cNvPicPr>
          <p:nvPr/>
        </p:nvPicPr>
        <p:blipFill>
          <a:blip r:embed="rId3"/>
          <a:stretch>
            <a:fillRect/>
          </a:stretch>
        </p:blipFill>
        <p:spPr>
          <a:xfrm>
            <a:off x="9406327" y="2160588"/>
            <a:ext cx="2182951" cy="388080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Pricing Evaluation</a:t>
            </a:r>
            <a:endParaRPr/>
          </a:p>
        </p:txBody>
      </p:sp>
      <p:sp>
        <p:nvSpPr>
          <p:cNvPr id="280" name="Google Shape;280;p35"/>
          <p:cNvSpPr txBox="1">
            <a:spLocks noGrp="1"/>
          </p:cNvSpPr>
          <p:nvPr>
            <p:ph type="body" idx="1"/>
          </p:nvPr>
        </p:nvSpPr>
        <p:spPr>
          <a:xfrm>
            <a:off x="677334" y="1930400"/>
            <a:ext cx="8771466" cy="3880773"/>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SzPts val="1280"/>
              <a:buNone/>
            </a:pPr>
            <a:r>
              <a:rPr lang="en-US" b="1"/>
              <a:t>Board Pricing</a:t>
            </a:r>
            <a:endParaRPr/>
          </a:p>
          <a:p>
            <a:pPr marL="342900" lvl="0" indent="-342900" algn="l" rtl="0">
              <a:spcBef>
                <a:spcPts val="1000"/>
              </a:spcBef>
              <a:spcAft>
                <a:spcPts val="0"/>
              </a:spcAft>
              <a:buSzPts val="1280"/>
              <a:buFont typeface="Noto Sans Symbols"/>
              <a:buChar char="⮚"/>
            </a:pPr>
            <a:r>
              <a:rPr lang="en-US" sz="1600"/>
              <a:t>The board used is the B-L475E-IOT01A Discovery kit that has a retail price of about 50€</a:t>
            </a:r>
            <a:endParaRPr/>
          </a:p>
          <a:p>
            <a:pPr marL="342900" lvl="0" indent="-342900" algn="l" rtl="0">
              <a:spcBef>
                <a:spcPts val="1000"/>
              </a:spcBef>
              <a:spcAft>
                <a:spcPts val="0"/>
              </a:spcAft>
              <a:buSzPts val="1280"/>
              <a:buFont typeface="Noto Sans Symbols"/>
              <a:buChar char="⮚"/>
            </a:pPr>
            <a:r>
              <a:rPr lang="en-US" sz="1600"/>
              <a:t>Considering at least two rooms per section, the estimated cost will be around 500€</a:t>
            </a:r>
            <a:endParaRPr sz="1600" b="1"/>
          </a:p>
          <a:p>
            <a:pPr marL="457200" lvl="1" indent="0" algn="l" rtl="0">
              <a:spcBef>
                <a:spcPts val="1000"/>
              </a:spcBef>
              <a:spcAft>
                <a:spcPts val="0"/>
              </a:spcAft>
              <a:buSzPts val="1280"/>
              <a:buNone/>
            </a:pPr>
            <a:endParaRPr b="1"/>
          </a:p>
          <a:p>
            <a:pPr marL="457200" lvl="1" indent="0" algn="l" rtl="0">
              <a:spcBef>
                <a:spcPts val="1000"/>
              </a:spcBef>
              <a:spcAft>
                <a:spcPts val="0"/>
              </a:spcAft>
              <a:buSzPts val="1280"/>
              <a:buNone/>
            </a:pPr>
            <a:r>
              <a:rPr lang="en-US" b="1"/>
              <a:t>Cloud Pricing</a:t>
            </a:r>
            <a:endParaRPr/>
          </a:p>
          <a:p>
            <a:pPr marL="342900" lvl="0" indent="-342900" algn="l" rtl="0">
              <a:spcBef>
                <a:spcPts val="1000"/>
              </a:spcBef>
              <a:spcAft>
                <a:spcPts val="0"/>
              </a:spcAft>
              <a:buSzPts val="1280"/>
              <a:buFont typeface="Noto Sans Symbols"/>
              <a:buChar char="⮚"/>
            </a:pPr>
            <a:r>
              <a:rPr lang="en-US" sz="1600"/>
              <a:t>Azure Function: the first 400,000 GB/s of execution and 1,000,000 executions are free. Then you pay what you consume (serverless)</a:t>
            </a:r>
            <a:endParaRPr/>
          </a:p>
          <a:p>
            <a:pPr marL="342900" lvl="0" indent="-342900" algn="l" rtl="0">
              <a:spcBef>
                <a:spcPts val="1000"/>
              </a:spcBef>
              <a:spcAft>
                <a:spcPts val="0"/>
              </a:spcAft>
              <a:buSzPts val="1280"/>
              <a:buFont typeface="Noto Sans Symbols"/>
              <a:buChar char="⮚"/>
            </a:pPr>
            <a:r>
              <a:rPr lang="en-US" sz="1600"/>
              <a:t>App service: The basic plan cost around 60€, for testing purpose we will use the free one.</a:t>
            </a:r>
            <a:endParaRPr/>
          </a:p>
          <a:p>
            <a:pPr marL="342900" lvl="0" indent="-342900" algn="l" rtl="0">
              <a:spcBef>
                <a:spcPts val="1000"/>
              </a:spcBef>
              <a:spcAft>
                <a:spcPts val="0"/>
              </a:spcAft>
              <a:buSzPts val="1280"/>
              <a:buFont typeface="Noto Sans Symbols"/>
              <a:buChar char="⮚"/>
            </a:pPr>
            <a:r>
              <a:rPr lang="en-US" sz="1600"/>
              <a:t>Azure SQL Database: We choose to use the serverless option also in the DB, we use the maximum size of 15GB but it is possible to use more space.</a:t>
            </a:r>
            <a:endParaRPr/>
          </a:p>
          <a:p>
            <a:pPr marL="742950" lvl="1" indent="-204469" algn="l" rtl="0">
              <a:spcBef>
                <a:spcPts val="1000"/>
              </a:spcBef>
              <a:spcAft>
                <a:spcPts val="0"/>
              </a:spcAft>
              <a:buSzPts val="1280"/>
              <a:buFont typeface="Arial"/>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6"/>
          <p:cNvSpPr txBox="1">
            <a:spLocks noGrp="1"/>
          </p:cNvSpPr>
          <p:nvPr>
            <p:ph type="title"/>
          </p:nvPr>
        </p:nvSpPr>
        <p:spPr>
          <a:xfrm>
            <a:off x="713164" y="256475"/>
            <a:ext cx="6576635" cy="1320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3600"/>
              <a:buFont typeface="Trebuchet MS"/>
              <a:buNone/>
            </a:pPr>
            <a:r>
              <a:rPr lang="en-US"/>
              <a:t>Pricing Evaluation</a:t>
            </a:r>
            <a:endParaRPr/>
          </a:p>
        </p:txBody>
      </p:sp>
      <p:pic>
        <p:nvPicPr>
          <p:cNvPr id="286" name="Google Shape;286;p36" descr="Immagine che contiene screenshot&#10;&#10;Descrizione generata automaticamente"/>
          <p:cNvPicPr preferRelativeResize="0"/>
          <p:nvPr/>
        </p:nvPicPr>
        <p:blipFill rotWithShape="1">
          <a:blip r:embed="rId3">
            <a:alphaModFix/>
          </a:blip>
          <a:srcRect/>
          <a:stretch/>
        </p:blipFill>
        <p:spPr>
          <a:xfrm>
            <a:off x="285974" y="1343763"/>
            <a:ext cx="9518426" cy="2213034"/>
          </a:xfrm>
          <a:prstGeom prst="rect">
            <a:avLst/>
          </a:prstGeom>
          <a:noFill/>
          <a:ln>
            <a:noFill/>
          </a:ln>
        </p:spPr>
      </p:pic>
      <p:pic>
        <p:nvPicPr>
          <p:cNvPr id="287" name="Google Shape;287;p36"/>
          <p:cNvPicPr preferRelativeResize="0"/>
          <p:nvPr/>
        </p:nvPicPr>
        <p:blipFill rotWithShape="1">
          <a:blip r:embed="rId4">
            <a:alphaModFix/>
          </a:blip>
          <a:srcRect/>
          <a:stretch/>
        </p:blipFill>
        <p:spPr>
          <a:xfrm>
            <a:off x="3006111" y="3794620"/>
            <a:ext cx="4283688" cy="260234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91"/>
        <p:cNvGrpSpPr/>
        <p:nvPr/>
      </p:nvGrpSpPr>
      <p:grpSpPr>
        <a:xfrm>
          <a:off x="0" y="0"/>
          <a:ext cx="0" cy="0"/>
          <a:chOff x="0" y="0"/>
          <a:chExt cx="0" cy="0"/>
        </a:xfrm>
      </p:grpSpPr>
      <p:sp>
        <p:nvSpPr>
          <p:cNvPr id="292" name="Google Shape;292;p37"/>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To be done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8"/>
          <p:cNvSpPr txBox="1">
            <a:spLocks noGrp="1"/>
          </p:cNvSpPr>
          <p:nvPr>
            <p:ph type="title"/>
          </p:nvPr>
        </p:nvSpPr>
        <p:spPr>
          <a:xfrm>
            <a:off x="677334" y="609600"/>
            <a:ext cx="8596800" cy="13209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UX evaluation</a:t>
            </a:r>
            <a:endParaRPr/>
          </a:p>
          <a:p>
            <a:pPr marL="0" lvl="0" indent="0" algn="ctr" rtl="0">
              <a:spcBef>
                <a:spcPts val="0"/>
              </a:spcBef>
              <a:spcAft>
                <a:spcPts val="0"/>
              </a:spcAft>
              <a:buClr>
                <a:schemeClr val="accent1"/>
              </a:buClr>
              <a:buSzPts val="3600"/>
              <a:buFont typeface="Trebuchet MS"/>
              <a:buNone/>
            </a:pPr>
            <a:endParaRPr/>
          </a:p>
        </p:txBody>
      </p:sp>
      <p:sp>
        <p:nvSpPr>
          <p:cNvPr id="298" name="Google Shape;298;p38"/>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Autofit/>
          </a:bodyPr>
          <a:lstStyle/>
          <a:p>
            <a:pPr marL="342900" lvl="0" indent="0" algn="l" rtl="0">
              <a:spcBef>
                <a:spcPts val="1000"/>
              </a:spcBef>
              <a:spcAft>
                <a:spcPts val="0"/>
              </a:spcAft>
              <a:buNone/>
            </a:pPr>
            <a:r>
              <a:rPr lang="en-US"/>
              <a:t>?</a:t>
            </a:r>
            <a:endParaRPr/>
          </a:p>
          <a:p>
            <a:pPr marL="91440" lvl="0" indent="0" algn="l" rtl="0">
              <a:spcBef>
                <a:spcPts val="0"/>
              </a:spcBef>
              <a:spcAft>
                <a:spcPts val="0"/>
              </a:spcAft>
              <a:buSzPts val="1440"/>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Future developments</a:t>
            </a:r>
            <a:endParaRPr/>
          </a:p>
          <a:p>
            <a:pPr marL="0" lvl="0" indent="0" algn="ctr" rtl="0">
              <a:spcBef>
                <a:spcPts val="0"/>
              </a:spcBef>
              <a:spcAft>
                <a:spcPts val="0"/>
              </a:spcAft>
              <a:buClr>
                <a:schemeClr val="accent1"/>
              </a:buClr>
              <a:buSzPts val="3600"/>
              <a:buFont typeface="Trebuchet MS"/>
              <a:buNone/>
            </a:pPr>
            <a:endParaRPr/>
          </a:p>
        </p:txBody>
      </p:sp>
      <p:sp>
        <p:nvSpPr>
          <p:cNvPr id="304" name="Google Shape;304;p39"/>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1000"/>
              </a:spcBef>
              <a:spcAft>
                <a:spcPts val="0"/>
              </a:spcAft>
              <a:buSzPts val="1280"/>
              <a:buFont typeface="Trebuchet MS"/>
              <a:buAutoNum type="arabicPeriod"/>
            </a:pPr>
            <a:r>
              <a:rPr lang="en-US"/>
              <a:t>Dashboard for the curators of the museum to monitor the number of people in the different sections of the museum.</a:t>
            </a:r>
            <a:endParaRPr/>
          </a:p>
          <a:p>
            <a:pPr marL="91440" lvl="0" indent="0" algn="l" rtl="0">
              <a:spcBef>
                <a:spcPts val="0"/>
              </a:spcBef>
              <a:spcAft>
                <a:spcPts val="0"/>
              </a:spcAft>
              <a:buSzPts val="144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308"/>
        <p:cNvGrpSpPr/>
        <p:nvPr/>
      </p:nvGrpSpPr>
      <p:grpSpPr>
        <a:xfrm>
          <a:off x="0" y="0"/>
          <a:ext cx="0" cy="0"/>
          <a:chOff x="0" y="0"/>
          <a:chExt cx="0" cy="0"/>
        </a:xfrm>
      </p:grpSpPr>
      <p:sp>
        <p:nvSpPr>
          <p:cNvPr id="309" name="Google Shape;309;p4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User Experience Evaluation</a:t>
            </a:r>
            <a:endParaRPr/>
          </a:p>
        </p:txBody>
      </p:sp>
      <p:sp>
        <p:nvSpPr>
          <p:cNvPr id="310" name="Google Shape;310;p40"/>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a:t>We are planning evaluate the user experience using mockups, and after every demo of these prototypes we will collect people's opinions asking for feedbacks and publishing some google forms.</a:t>
            </a:r>
            <a:endParaRPr/>
          </a:p>
          <a:p>
            <a:pPr marL="342900" lvl="0" indent="-342900" algn="l" rtl="0">
              <a:spcBef>
                <a:spcPts val="1000"/>
              </a:spcBef>
              <a:spcAft>
                <a:spcPts val="0"/>
              </a:spcAft>
              <a:buSzPts val="1440"/>
              <a:buChar char="●"/>
            </a:pPr>
            <a:r>
              <a:rPr lang="en-US"/>
              <a:t>The questions will be mainly on:</a:t>
            </a:r>
            <a:endParaRPr/>
          </a:p>
          <a:p>
            <a:pPr marL="742950" lvl="1" indent="-285750" algn="l" rtl="0">
              <a:spcBef>
                <a:spcPts val="1000"/>
              </a:spcBef>
              <a:spcAft>
                <a:spcPts val="0"/>
              </a:spcAft>
              <a:buSzPts val="1280"/>
              <a:buFont typeface="Arial"/>
              <a:buChar char="•"/>
            </a:pPr>
            <a:r>
              <a:rPr lang="en-US"/>
              <a:t>User interface</a:t>
            </a:r>
            <a:endParaRPr/>
          </a:p>
          <a:p>
            <a:pPr marL="742950" lvl="1" indent="-285750" algn="l" rtl="0">
              <a:spcBef>
                <a:spcPts val="1000"/>
              </a:spcBef>
              <a:spcAft>
                <a:spcPts val="0"/>
              </a:spcAft>
              <a:buSzPts val="1280"/>
              <a:buFont typeface="Arial"/>
              <a:buChar char="•"/>
            </a:pPr>
            <a:r>
              <a:rPr lang="en-US"/>
              <a:t>Application services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1"/>
          <p:cNvSpPr txBox="1">
            <a:spLocks noGrp="1"/>
          </p:cNvSpPr>
          <p:nvPr>
            <p:ph type="title"/>
          </p:nvPr>
        </p:nvSpPr>
        <p:spPr>
          <a:xfrm>
            <a:off x="677335" y="1282701"/>
            <a:ext cx="5096060" cy="430714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chemeClr val="accent1"/>
              </a:buClr>
              <a:buSzPts val="5400"/>
              <a:buFont typeface="Trebuchet MS"/>
              <a:buNone/>
            </a:pPr>
            <a:r>
              <a:rPr lang="en-US" sz="5400"/>
              <a:t>Thank you for listening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Existing approaches</a:t>
            </a:r>
            <a:endParaRPr/>
          </a:p>
        </p:txBody>
      </p:sp>
      <p:sp>
        <p:nvSpPr>
          <p:cNvPr id="156" name="Google Shape;156;p16"/>
          <p:cNvSpPr txBox="1">
            <a:spLocks noGrp="1"/>
          </p:cNvSpPr>
          <p:nvPr>
            <p:ph type="body" idx="1"/>
          </p:nvPr>
        </p:nvSpPr>
        <p:spPr>
          <a:xfrm>
            <a:off x="6336287" y="2160589"/>
            <a:ext cx="2934714" cy="3880773"/>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SzPts val="1280"/>
              <a:buNone/>
            </a:pPr>
            <a:endParaRPr/>
          </a:p>
          <a:p>
            <a:pPr marL="457200" lvl="1" indent="0" algn="l" rtl="0">
              <a:spcBef>
                <a:spcPts val="1000"/>
              </a:spcBef>
              <a:spcAft>
                <a:spcPts val="0"/>
              </a:spcAft>
              <a:buSzPts val="1280"/>
              <a:buNone/>
            </a:pPr>
            <a:endParaRPr/>
          </a:p>
        </p:txBody>
      </p:sp>
      <p:pic>
        <p:nvPicPr>
          <p:cNvPr id="157" name="Google Shape;157;p16"/>
          <p:cNvPicPr preferRelativeResize="0"/>
          <p:nvPr/>
        </p:nvPicPr>
        <p:blipFill rotWithShape="1">
          <a:blip r:embed="rId3">
            <a:alphaModFix/>
          </a:blip>
          <a:srcRect/>
          <a:stretch/>
        </p:blipFill>
        <p:spPr>
          <a:xfrm>
            <a:off x="755137" y="1498861"/>
            <a:ext cx="8628207" cy="4749539"/>
          </a:xfrm>
          <a:prstGeom prst="rect">
            <a:avLst/>
          </a:prstGeom>
          <a:noFill/>
          <a:ln>
            <a:noFill/>
          </a:ln>
        </p:spPr>
      </p:pic>
      <p:pic>
        <p:nvPicPr>
          <p:cNvPr id="158" name="Google Shape;158;p16"/>
          <p:cNvPicPr preferRelativeResize="0"/>
          <p:nvPr/>
        </p:nvPicPr>
        <p:blipFill rotWithShape="1">
          <a:blip r:embed="rId4">
            <a:alphaModFix/>
          </a:blip>
          <a:srcRect/>
          <a:stretch/>
        </p:blipFill>
        <p:spPr>
          <a:xfrm>
            <a:off x="7095830" y="278867"/>
            <a:ext cx="1714500" cy="1104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Our solution for personalized tours</a:t>
            </a:r>
            <a:endParaRPr/>
          </a:p>
        </p:txBody>
      </p:sp>
      <p:sp>
        <p:nvSpPr>
          <p:cNvPr id="164" name="Google Shape;164;p17"/>
          <p:cNvSpPr txBox="1">
            <a:spLocks noGrp="1"/>
          </p:cNvSpPr>
          <p:nvPr>
            <p:ph type="body" idx="1"/>
          </p:nvPr>
        </p:nvSpPr>
        <p:spPr>
          <a:xfrm>
            <a:off x="677334" y="1638075"/>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dirty="0"/>
              <a:t>Mobile application available for both iOS and Android</a:t>
            </a:r>
            <a:endParaRPr dirty="0"/>
          </a:p>
          <a:p>
            <a:pPr marL="342900" lvl="0" indent="-342900" algn="l" rtl="0">
              <a:spcBef>
                <a:spcPts val="1000"/>
              </a:spcBef>
              <a:spcAft>
                <a:spcPts val="0"/>
              </a:spcAft>
              <a:buSzPts val="1440"/>
              <a:buChar char="●"/>
            </a:pPr>
            <a:r>
              <a:rPr lang="en-US" dirty="0"/>
              <a:t>During a tour suggests the next section you could visit based on the time you have spent in the previous sections</a:t>
            </a:r>
            <a:endParaRPr dirty="0"/>
          </a:p>
          <a:p>
            <a:pPr marL="342900" lvl="0" indent="-342900" algn="l" rtl="0">
              <a:spcBef>
                <a:spcPts val="1000"/>
              </a:spcBef>
              <a:spcAft>
                <a:spcPts val="0"/>
              </a:spcAft>
              <a:buSzPts val="1440"/>
              <a:buChar char="●"/>
            </a:pPr>
            <a:r>
              <a:rPr lang="en-US" dirty="0"/>
              <a:t>The application will display a preview of the suggested section</a:t>
            </a:r>
            <a:endParaRPr dirty="0"/>
          </a:p>
          <a:p>
            <a:pPr marL="742950" lvl="1" indent="-285750" algn="l" rtl="0">
              <a:spcBef>
                <a:spcPts val="1000"/>
              </a:spcBef>
              <a:spcAft>
                <a:spcPts val="0"/>
              </a:spcAft>
              <a:buSzPts val="1280"/>
              <a:buFont typeface="Arial"/>
              <a:buChar char="•"/>
            </a:pPr>
            <a:r>
              <a:rPr lang="en-US" dirty="0"/>
              <a:t>The user could choose to follow it or to jump to another suggestion.</a:t>
            </a:r>
            <a:endParaRPr dirty="0"/>
          </a:p>
          <a:p>
            <a:pPr marL="342900" lvl="0" indent="-342900" algn="l" rtl="0">
              <a:spcBef>
                <a:spcPts val="1000"/>
              </a:spcBef>
              <a:spcAft>
                <a:spcPts val="0"/>
              </a:spcAft>
              <a:buSzPts val="1440"/>
              <a:buChar char="●"/>
            </a:pPr>
            <a:r>
              <a:rPr lang="en-US" dirty="0"/>
              <a:t>The suggestions are sent every time a user is leaving a section</a:t>
            </a:r>
            <a:endParaRPr dirty="0"/>
          </a:p>
        </p:txBody>
      </p:sp>
      <p:pic>
        <p:nvPicPr>
          <p:cNvPr id="3" name="Immagine 2" descr="Immagine che contiene computer&#10;&#10;Descrizione generata automaticamente">
            <a:extLst>
              <a:ext uri="{FF2B5EF4-FFF2-40B4-BE49-F238E27FC236}">
                <a16:creationId xmlns:a16="http://schemas.microsoft.com/office/drawing/2014/main" id="{927A7580-DE96-4A48-82B4-6A39A0C264D8}"/>
              </a:ext>
            </a:extLst>
          </p:cNvPr>
          <p:cNvPicPr>
            <a:picLocks noChangeAspect="1"/>
          </p:cNvPicPr>
          <p:nvPr/>
        </p:nvPicPr>
        <p:blipFill>
          <a:blip r:embed="rId3"/>
          <a:stretch>
            <a:fillRect/>
          </a:stretch>
        </p:blipFill>
        <p:spPr>
          <a:xfrm>
            <a:off x="9274002" y="1632648"/>
            <a:ext cx="2596361" cy="461575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Our solution to avoid gatherings</a:t>
            </a:r>
            <a:endParaRPr/>
          </a:p>
        </p:txBody>
      </p:sp>
      <p:sp>
        <p:nvSpPr>
          <p:cNvPr id="170" name="Google Shape;170;p18"/>
          <p:cNvSpPr txBox="1">
            <a:spLocks noGrp="1"/>
          </p:cNvSpPr>
          <p:nvPr>
            <p:ph type="body" idx="1"/>
          </p:nvPr>
        </p:nvSpPr>
        <p:spPr>
          <a:xfrm>
            <a:off x="677333" y="1638075"/>
            <a:ext cx="9421171" cy="388077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US"/>
              <a:t>Solve the crowd problem of our personalized tour in these times in which sections cannot be overcrowded:</a:t>
            </a:r>
            <a:endParaRPr/>
          </a:p>
          <a:p>
            <a:pPr marL="342900" lvl="0" indent="-342900" algn="l" rtl="0">
              <a:spcBef>
                <a:spcPts val="1000"/>
              </a:spcBef>
              <a:spcAft>
                <a:spcPts val="0"/>
              </a:spcAft>
              <a:buSzPts val="1440"/>
              <a:buChar char="●"/>
            </a:pPr>
            <a:r>
              <a:rPr lang="en-US"/>
              <a:t>Added features to try to equalize the number of people in each section.</a:t>
            </a:r>
            <a:endParaRPr/>
          </a:p>
          <a:p>
            <a:pPr marL="742950" lvl="1" indent="-285750" algn="l" rtl="0">
              <a:spcBef>
                <a:spcPts val="1000"/>
              </a:spcBef>
              <a:spcAft>
                <a:spcPts val="0"/>
              </a:spcAft>
              <a:buSzPts val="1280"/>
              <a:buFont typeface="Noto Sans Symbols"/>
              <a:buChar char="▪"/>
            </a:pPr>
            <a:r>
              <a:rPr lang="en-US"/>
              <a:t>Suggest the most interesting section for the visitor and, at the same time, try to avoid the formation of gatherings</a:t>
            </a:r>
            <a:endParaRPr/>
          </a:p>
          <a:p>
            <a:pPr marL="342900" lvl="0" indent="-342900" algn="l" rtl="0">
              <a:spcBef>
                <a:spcPts val="1000"/>
              </a:spcBef>
              <a:spcAft>
                <a:spcPts val="0"/>
              </a:spcAft>
              <a:buSzPts val="1440"/>
              <a:buChar char="●"/>
            </a:pPr>
            <a:r>
              <a:rPr lang="en-US"/>
              <a:t>Estimating the proximity of two different visitor and check if they are respecting the security distance.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Changes from 2 delivery</a:t>
            </a:r>
            <a:endParaRPr/>
          </a:p>
        </p:txBody>
      </p:sp>
      <p:sp>
        <p:nvSpPr>
          <p:cNvPr id="176" name="Google Shape;176;p19"/>
          <p:cNvSpPr txBox="1">
            <a:spLocks noGrp="1"/>
          </p:cNvSpPr>
          <p:nvPr>
            <p:ph type="body" idx="1"/>
          </p:nvPr>
        </p:nvSpPr>
        <p:spPr>
          <a:xfrm>
            <a:off x="677334" y="1519644"/>
            <a:ext cx="8365066" cy="448745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US"/>
              <a:t>The main changes from the second delivery are:</a:t>
            </a:r>
            <a:endParaRPr/>
          </a:p>
          <a:p>
            <a:pPr marL="342900" lvl="0" indent="-342900" algn="l" rtl="0">
              <a:spcBef>
                <a:spcPts val="1000"/>
              </a:spcBef>
              <a:spcAft>
                <a:spcPts val="0"/>
              </a:spcAft>
              <a:buSzPts val="1440"/>
              <a:buChar char="●"/>
            </a:pPr>
            <a:r>
              <a:rPr lang="en-US"/>
              <a:t>We faced the problem of the COVID-19 and limited accesses to the museum in our system and redefined our solution taking into account this factor.</a:t>
            </a:r>
            <a:endParaRPr/>
          </a:p>
          <a:p>
            <a:pPr marL="0" lvl="0" indent="0" algn="l" rtl="0">
              <a:spcBef>
                <a:spcPts val="1000"/>
              </a:spcBef>
              <a:spcAft>
                <a:spcPts val="0"/>
              </a:spcAft>
              <a:buSzPts val="1440"/>
              <a:buNone/>
            </a:pPr>
            <a:endParaRPr/>
          </a:p>
          <a:p>
            <a:pPr marL="342900" lvl="0" indent="-342900" algn="l" rtl="0">
              <a:spcBef>
                <a:spcPts val="1000"/>
              </a:spcBef>
              <a:spcAft>
                <a:spcPts val="0"/>
              </a:spcAft>
              <a:buSzPts val="1440"/>
              <a:buChar char="●"/>
            </a:pPr>
            <a:r>
              <a:rPr lang="en-US"/>
              <a:t>After some tests we decided to discard the option to implement the communication between each board and Azure IoT Hub using LoRaWAN. The test we have done to make this decision will be later described.</a:t>
            </a:r>
            <a:endParaRPr/>
          </a:p>
          <a:p>
            <a:pPr marL="0" lvl="0" indent="0" algn="l" rtl="0">
              <a:spcBef>
                <a:spcPts val="1000"/>
              </a:spcBef>
              <a:spcAft>
                <a:spcPts val="0"/>
              </a:spcAft>
              <a:buSzPts val="144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80"/>
        <p:cNvGrpSpPr/>
        <p:nvPr/>
      </p:nvGrpSpPr>
      <p:grpSpPr>
        <a:xfrm>
          <a:off x="0" y="0"/>
          <a:ext cx="0" cy="0"/>
          <a:chOff x="0" y="0"/>
          <a:chExt cx="0" cy="0"/>
        </a:xfrm>
      </p:grpSpPr>
      <p:sp>
        <p:nvSpPr>
          <p:cNvPr id="181" name="Google Shape;181;p2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A Possible Scenario</a:t>
            </a:r>
            <a:endParaRPr/>
          </a:p>
        </p:txBody>
      </p:sp>
      <p:pic>
        <p:nvPicPr>
          <p:cNvPr id="182" name="Google Shape;182;p20"/>
          <p:cNvPicPr preferRelativeResize="0">
            <a:picLocks noGrp="1"/>
          </p:cNvPicPr>
          <p:nvPr>
            <p:ph type="body" idx="1"/>
          </p:nvPr>
        </p:nvPicPr>
        <p:blipFill rotWithShape="1">
          <a:blip r:embed="rId3">
            <a:alphaModFix/>
          </a:blip>
          <a:srcRect/>
          <a:stretch/>
        </p:blipFill>
        <p:spPr>
          <a:xfrm>
            <a:off x="1399369" y="1270000"/>
            <a:ext cx="7152597" cy="537779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A Possible Scenario</a:t>
            </a:r>
            <a:endParaRPr/>
          </a:p>
        </p:txBody>
      </p:sp>
      <p:pic>
        <p:nvPicPr>
          <p:cNvPr id="188" name="Google Shape;188;p21"/>
          <p:cNvPicPr preferRelativeResize="0"/>
          <p:nvPr/>
        </p:nvPicPr>
        <p:blipFill rotWithShape="1">
          <a:blip r:embed="rId3">
            <a:alphaModFix/>
          </a:blip>
          <a:srcRect/>
          <a:stretch/>
        </p:blipFill>
        <p:spPr>
          <a:xfrm>
            <a:off x="962400" y="1930400"/>
            <a:ext cx="8311602" cy="43765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A Possible Scenario</a:t>
            </a:r>
            <a:endParaRPr/>
          </a:p>
        </p:txBody>
      </p:sp>
      <p:pic>
        <p:nvPicPr>
          <p:cNvPr id="194" name="Google Shape;194;p22" descr="Immagine che contiene testo&#10;&#10;Descrizione generata automaticamente"/>
          <p:cNvPicPr preferRelativeResize="0"/>
          <p:nvPr/>
        </p:nvPicPr>
        <p:blipFill rotWithShape="1">
          <a:blip r:embed="rId3">
            <a:alphaModFix/>
          </a:blip>
          <a:srcRect/>
          <a:stretch/>
        </p:blipFill>
        <p:spPr>
          <a:xfrm>
            <a:off x="1684318" y="1587026"/>
            <a:ext cx="6582700" cy="4969984"/>
          </a:xfrm>
          <a:prstGeom prst="rect">
            <a:avLst/>
          </a:prstGeom>
          <a:noFill/>
          <a:ln>
            <a:noFill/>
          </a:ln>
        </p:spPr>
      </p:pic>
      <p:pic>
        <p:nvPicPr>
          <p:cNvPr id="195" name="Google Shape;195;p22" descr="Immagine che contiene disegnando&#10;&#10;Descrizione generata automaticamente"/>
          <p:cNvPicPr preferRelativeResize="0"/>
          <p:nvPr/>
        </p:nvPicPr>
        <p:blipFill rotWithShape="1">
          <a:blip r:embed="rId4">
            <a:alphaModFix/>
          </a:blip>
          <a:srcRect/>
          <a:stretch/>
        </p:blipFill>
        <p:spPr>
          <a:xfrm>
            <a:off x="1684318" y="1587026"/>
            <a:ext cx="6582700" cy="4969984"/>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882</Words>
  <Application>Microsoft Office PowerPoint</Application>
  <PresentationFormat>Widescreen</PresentationFormat>
  <Paragraphs>107</Paragraphs>
  <Slides>28</Slides>
  <Notes>28</Notes>
  <HiddenSlides>8</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28</vt:i4>
      </vt:variant>
    </vt:vector>
  </HeadingPairs>
  <TitlesOfParts>
    <vt:vector size="34" baseType="lpstr">
      <vt:lpstr>Trebuchet MS</vt:lpstr>
      <vt:lpstr>Noto Sans Symbols</vt:lpstr>
      <vt:lpstr>Montserrat</vt:lpstr>
      <vt:lpstr>Arial</vt:lpstr>
      <vt:lpstr>Lato</vt:lpstr>
      <vt:lpstr>Focus</vt:lpstr>
      <vt:lpstr>NextRoom</vt:lpstr>
      <vt:lpstr>The problems</vt:lpstr>
      <vt:lpstr>Existing approaches</vt:lpstr>
      <vt:lpstr>Our solution for personalized tours</vt:lpstr>
      <vt:lpstr>Our solution to avoid gatherings</vt:lpstr>
      <vt:lpstr>Changes from 2 delivery</vt:lpstr>
      <vt:lpstr>A Possible Scenario</vt:lpstr>
      <vt:lpstr>A Possible Scenario</vt:lpstr>
      <vt:lpstr>A Possible Scenario</vt:lpstr>
      <vt:lpstr>A Possible Scenario</vt:lpstr>
      <vt:lpstr>Hardware Components</vt:lpstr>
      <vt:lpstr>B-L475E-IOT01A Discovery kit</vt:lpstr>
      <vt:lpstr>Software     services</vt:lpstr>
      <vt:lpstr>IoT components</vt:lpstr>
      <vt:lpstr>Cloud components</vt:lpstr>
      <vt:lpstr>Programming languages used</vt:lpstr>
      <vt:lpstr>Network diagram</vt:lpstr>
      <vt:lpstr>Technical work</vt:lpstr>
      <vt:lpstr>Evaluation</vt:lpstr>
      <vt:lpstr>Technical Evaluation</vt:lpstr>
      <vt:lpstr>Technical Evaluation</vt:lpstr>
      <vt:lpstr>Pricing Evaluation</vt:lpstr>
      <vt:lpstr>Pricing Evaluation</vt:lpstr>
      <vt:lpstr>To be done </vt:lpstr>
      <vt:lpstr>UX evaluation </vt:lpstr>
      <vt:lpstr>Future developments </vt:lpstr>
      <vt:lpstr>User Experience Evaluation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NextRoom</dc:title>
  <cp:lastModifiedBy>Luigi Sigillo</cp:lastModifiedBy>
  <cp:revision>1</cp:revision>
  <dcterms:modified xsi:type="dcterms:W3CDTF">2020-08-20T16:34:26Z</dcterms:modified>
</cp:coreProperties>
</file>